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4"/>
    <p:sldMasterId id="2147483663" r:id="rId5"/>
  </p:sldMasterIdLst>
  <p:notesMasterIdLst>
    <p:notesMasterId r:id="rId28"/>
  </p:notesMasterIdLst>
  <p:handoutMasterIdLst>
    <p:handoutMasterId r:id="rId29"/>
  </p:handoutMasterIdLst>
  <p:sldIdLst>
    <p:sldId id="772" r:id="rId6"/>
    <p:sldId id="734" r:id="rId7"/>
    <p:sldId id="839" r:id="rId8"/>
    <p:sldId id="838" r:id="rId9"/>
    <p:sldId id="837" r:id="rId10"/>
    <p:sldId id="753" r:id="rId11"/>
    <p:sldId id="836" r:id="rId12"/>
    <p:sldId id="842" r:id="rId13"/>
    <p:sldId id="835" r:id="rId14"/>
    <p:sldId id="787" r:id="rId15"/>
    <p:sldId id="797" r:id="rId16"/>
    <p:sldId id="798" r:id="rId17"/>
    <p:sldId id="744" r:id="rId18"/>
    <p:sldId id="747" r:id="rId19"/>
    <p:sldId id="790" r:id="rId20"/>
    <p:sldId id="841" r:id="rId21"/>
    <p:sldId id="796" r:id="rId22"/>
    <p:sldId id="840" r:id="rId23"/>
    <p:sldId id="795" r:id="rId24"/>
    <p:sldId id="794" r:id="rId25"/>
    <p:sldId id="793" r:id="rId26"/>
    <p:sldId id="791" r:id="rId27"/>
  </p:sldIdLst>
  <p:sldSz cx="9144000" cy="6858000" type="letter"/>
  <p:notesSz cx="7315200" cy="9601200"/>
  <p:embeddedFontLst>
    <p:embeddedFont>
      <p:font typeface="Arial Narrow" panose="020B0606020202030204" pitchFamily="34" charset="0"/>
      <p:regular r:id="rId30"/>
      <p:bold r:id="rId31"/>
      <p:italic r:id="rId32"/>
      <p:boldItalic r:id="rId33"/>
    </p:embeddedFont>
    <p:embeddedFont>
      <p:font typeface="Bauhaus 93" panose="04030905020B02020C02" pitchFamily="82" charset="0"/>
      <p:regular r:id="rId34"/>
    </p:embeddedFont>
    <p:embeddedFont>
      <p:font typeface="Tahoma" panose="020B0604030504040204" pitchFamily="34" charset="0"/>
      <p:regular r:id="rId35"/>
      <p:bold r:id="rId36"/>
    </p:embeddedFont>
    <p:embeddedFont>
      <p:font typeface="Trebuchet MS" panose="020B0603020202020204" pitchFamily="34" charset="0"/>
      <p:regular r:id="rId37"/>
      <p:bold r:id="rId38"/>
      <p:italic r:id="rId39"/>
      <p:boldItalic r:id="rId40"/>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FF7C80"/>
    <a:srgbClr val="FFCC00"/>
    <a:srgbClr val="FF9933"/>
    <a:srgbClr val="0033CC"/>
    <a:srgbClr val="FFCC99"/>
    <a:srgbClr val="FFFFFF"/>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5" autoAdjust="0"/>
    <p:restoredTop sz="73973" autoAdjust="0"/>
  </p:normalViewPr>
  <p:slideViewPr>
    <p:cSldViewPr snapToGrid="0">
      <p:cViewPr varScale="1">
        <p:scale>
          <a:sx n="76" d="100"/>
          <a:sy n="76" d="100"/>
        </p:scale>
        <p:origin x="2700" y="72"/>
      </p:cViewPr>
      <p:guideLst>
        <p:guide orient="horz" pos="792"/>
        <p:guide pos="2880"/>
      </p:guideLst>
    </p:cSldViewPr>
  </p:slideViewPr>
  <p:outlineViewPr>
    <p:cViewPr>
      <p:scale>
        <a:sx n="33" d="100"/>
        <a:sy n="33" d="100"/>
      </p:scale>
      <p:origin x="0" y="997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35" d="100"/>
          <a:sy n="35" d="100"/>
        </p:scale>
        <p:origin x="-1494" y="-72"/>
      </p:cViewPr>
      <p:guideLst>
        <p:guide orient="horz" pos="3024"/>
        <p:guide pos="2304"/>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hq.ad.aiaa.org\AIAA\Users\nickt\CCSDS\Meetings\London-Oct2010\CESG-CMC\Cumulative%20Missions%20Graph.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98545050203075"/>
          <c:y val="0.13717215665890167"/>
          <c:w val="0.71774636813348902"/>
          <c:h val="0.73238768136867982"/>
        </c:manualLayout>
      </c:layout>
      <c:lineChart>
        <c:grouping val="standard"/>
        <c:varyColors val="0"/>
        <c:ser>
          <c:idx val="0"/>
          <c:order val="0"/>
          <c:tx>
            <c:v>Cumulative Missions</c:v>
          </c:tx>
          <c:marker>
            <c:symbol val="none"/>
          </c:marker>
          <c:cat>
            <c:numLit>
              <c:formatCode>General</c:formatCode>
              <c:ptCount val="16"/>
              <c:pt idx="0">
                <c:v>99</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numLit>
          </c:cat>
          <c:val>
            <c:numRef>
              <c:f>Sheet1!$B$3:$Q$3</c:f>
              <c:numCache>
                <c:formatCode>General</c:formatCode>
                <c:ptCount val="16"/>
                <c:pt idx="0">
                  <c:v>108</c:v>
                </c:pt>
                <c:pt idx="1">
                  <c:v>155</c:v>
                </c:pt>
                <c:pt idx="2">
                  <c:v>205</c:v>
                </c:pt>
                <c:pt idx="3">
                  <c:v>221</c:v>
                </c:pt>
                <c:pt idx="4">
                  <c:v>271</c:v>
                </c:pt>
                <c:pt idx="5">
                  <c:v>308</c:v>
                </c:pt>
                <c:pt idx="6">
                  <c:v>330</c:v>
                </c:pt>
                <c:pt idx="7">
                  <c:v>371</c:v>
                </c:pt>
                <c:pt idx="8">
                  <c:v>387</c:v>
                </c:pt>
                <c:pt idx="9">
                  <c:v>416</c:v>
                </c:pt>
                <c:pt idx="10">
                  <c:v>435</c:v>
                </c:pt>
                <c:pt idx="11">
                  <c:v>461</c:v>
                </c:pt>
                <c:pt idx="12">
                  <c:v>544</c:v>
                </c:pt>
                <c:pt idx="13">
                  <c:v>596</c:v>
                </c:pt>
                <c:pt idx="14">
                  <c:v>627</c:v>
                </c:pt>
                <c:pt idx="15">
                  <c:v>718</c:v>
                </c:pt>
              </c:numCache>
            </c:numRef>
          </c:val>
          <c:smooth val="0"/>
          <c:extLst>
            <c:ext xmlns:c16="http://schemas.microsoft.com/office/drawing/2014/chart" uri="{C3380CC4-5D6E-409C-BE32-E72D297353CC}">
              <c16:uniqueId val="{00000000-3FD0-4FDD-9CE0-36C787329639}"/>
            </c:ext>
          </c:extLst>
        </c:ser>
        <c:dLbls>
          <c:showLegendKey val="0"/>
          <c:showVal val="0"/>
          <c:showCatName val="0"/>
          <c:showSerName val="0"/>
          <c:showPercent val="0"/>
          <c:showBubbleSize val="0"/>
        </c:dLbls>
        <c:smooth val="0"/>
        <c:axId val="442745688"/>
        <c:axId val="442746080"/>
      </c:lineChart>
      <c:catAx>
        <c:axId val="442745688"/>
        <c:scaling>
          <c:orientation val="minMax"/>
        </c:scaling>
        <c:delete val="0"/>
        <c:axPos val="b"/>
        <c:numFmt formatCode="General" sourceLinked="1"/>
        <c:majorTickMark val="none"/>
        <c:minorTickMark val="none"/>
        <c:tickLblPos val="nextTo"/>
        <c:crossAx val="442746080"/>
        <c:crosses val="autoZero"/>
        <c:auto val="1"/>
        <c:lblAlgn val="ctr"/>
        <c:lblOffset val="100"/>
        <c:noMultiLvlLbl val="0"/>
      </c:catAx>
      <c:valAx>
        <c:axId val="442746080"/>
        <c:scaling>
          <c:orientation val="minMax"/>
        </c:scaling>
        <c:delete val="0"/>
        <c:axPos val="l"/>
        <c:majorGridlines/>
        <c:numFmt formatCode="General" sourceLinked="1"/>
        <c:majorTickMark val="none"/>
        <c:minorTickMark val="none"/>
        <c:tickLblPos val="nextTo"/>
        <c:spPr>
          <a:ln w="9525">
            <a:noFill/>
          </a:ln>
        </c:spPr>
        <c:crossAx val="442745688"/>
        <c:crosses val="autoZero"/>
        <c:crossBetween val="between"/>
        <c:majorUnit val="50"/>
      </c:valAx>
      <c:dTable>
        <c:showHorzBorder val="1"/>
        <c:showVertBorder val="1"/>
        <c:showOutline val="1"/>
        <c:showKeys val="0"/>
        <c:txPr>
          <a:bodyPr/>
          <a:lstStyle/>
          <a:p>
            <a:pPr rtl="0">
              <a:defRPr sz="600"/>
            </a:pPr>
            <a:endParaRPr lang="en-US"/>
          </a:p>
        </c:txPr>
      </c:dTable>
      <c:spPr>
        <a:solidFill>
          <a:srgbClr val="4F81BD">
            <a:alpha val="55000"/>
          </a:srgbClr>
        </a:solidFill>
        <a:ln>
          <a:solidFill>
            <a:srgbClr val="4F81BD">
              <a:alpha val="50000"/>
            </a:srgbClr>
          </a:solidFill>
        </a:ln>
      </c:spPr>
    </c:plotArea>
    <c:plotVisOnly val="1"/>
    <c:dispBlanksAs val="gap"/>
    <c:showDLblsOverMax val="0"/>
  </c:chart>
  <c:txPr>
    <a:bodyPr/>
    <a:lstStyle/>
    <a:p>
      <a:pPr>
        <a:defRPr sz="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20057" tIns="0" rIns="20057" bIns="0" numCol="1" anchor="t" anchorCtr="0" compatLnSpc="1">
            <a:prstTxWarp prst="textNoShape">
              <a:avLst/>
            </a:prstTxWarp>
          </a:bodyPr>
          <a:lstStyle>
            <a:lvl1pPr defTabSz="963613">
              <a:defRPr sz="100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81013"/>
          </a:xfrm>
          <a:prstGeom prst="rect">
            <a:avLst/>
          </a:prstGeom>
          <a:noFill/>
          <a:ln w="9525">
            <a:noFill/>
            <a:miter lim="800000"/>
            <a:headEnd/>
            <a:tailEnd/>
          </a:ln>
          <a:effectLst/>
        </p:spPr>
        <p:txBody>
          <a:bodyPr vert="horz" wrap="square" lIns="20057" tIns="0" rIns="20057" bIns="0" numCol="1" anchor="t" anchorCtr="0" compatLnSpc="1">
            <a:prstTxWarp prst="textNoShape">
              <a:avLst/>
            </a:prstTxWarp>
          </a:bodyPr>
          <a:lstStyle>
            <a:lvl1pPr algn="r" defTabSz="963613">
              <a:defRPr sz="100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9120188"/>
            <a:ext cx="3168650" cy="481012"/>
          </a:xfrm>
          <a:prstGeom prst="rect">
            <a:avLst/>
          </a:prstGeom>
          <a:noFill/>
          <a:ln w="9525">
            <a:noFill/>
            <a:miter lim="800000"/>
            <a:headEnd/>
            <a:tailEnd/>
          </a:ln>
          <a:effectLst/>
        </p:spPr>
        <p:txBody>
          <a:bodyPr vert="horz" wrap="square" lIns="20057" tIns="0" rIns="20057" bIns="0" numCol="1" anchor="b" anchorCtr="0" compatLnSpc="1">
            <a:prstTxWarp prst="textNoShape">
              <a:avLst/>
            </a:prstTxWarp>
          </a:bodyPr>
          <a:lstStyle>
            <a:lvl1pPr defTabSz="963613">
              <a:defRPr sz="100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4146550" y="9120188"/>
            <a:ext cx="3168650" cy="481012"/>
          </a:xfrm>
          <a:prstGeom prst="rect">
            <a:avLst/>
          </a:prstGeom>
          <a:noFill/>
          <a:ln w="9525">
            <a:noFill/>
            <a:miter lim="800000"/>
            <a:headEnd/>
            <a:tailEnd/>
          </a:ln>
          <a:effectLst/>
        </p:spPr>
        <p:txBody>
          <a:bodyPr vert="horz" wrap="square" lIns="20057" tIns="0" rIns="20057" bIns="0" numCol="1" anchor="b" anchorCtr="0" compatLnSpc="1">
            <a:prstTxWarp prst="textNoShape">
              <a:avLst/>
            </a:prstTxWarp>
          </a:bodyPr>
          <a:lstStyle>
            <a:lvl1pPr algn="r" defTabSz="963613">
              <a:defRPr sz="1000" i="1">
                <a:latin typeface="Times New Roman" pitchFamily="18" charset="0"/>
              </a:defRPr>
            </a:lvl1pPr>
          </a:lstStyle>
          <a:p>
            <a:pPr>
              <a:defRPr/>
            </a:pPr>
            <a:fld id="{8E551F7D-F2EA-44ED-8DE8-7BEC7C1714EB}" type="slidenum">
              <a:rPr lang="en-US"/>
              <a:pPr>
                <a:defRPr/>
              </a:pPr>
              <a:t>‹#›</a:t>
            </a:fld>
            <a:endParaRPr lang="en-US"/>
          </a:p>
        </p:txBody>
      </p:sp>
    </p:spTree>
    <p:extLst>
      <p:ext uri="{BB962C8B-B14F-4D97-AF65-F5344CB8AC3E}">
        <p14:creationId xmlns:p14="http://schemas.microsoft.com/office/powerpoint/2010/main" val="2723490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20057" tIns="0" rIns="20057" bIns="0" numCol="1" anchor="t" anchorCtr="0" compatLnSpc="1">
            <a:prstTxWarp prst="textNoShape">
              <a:avLst/>
            </a:prstTxWarp>
          </a:bodyPr>
          <a:lstStyle>
            <a:lvl1pPr defTabSz="963613">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20057" tIns="0" rIns="20057" bIns="0" numCol="1" anchor="t" anchorCtr="0" compatLnSpc="1">
            <a:prstTxWarp prst="textNoShape">
              <a:avLst/>
            </a:prstTxWarp>
          </a:bodyPr>
          <a:lstStyle>
            <a:lvl1pPr algn="r" defTabSz="963613">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20057" tIns="0" rIns="20057" bIns="0" numCol="1" anchor="b" anchorCtr="0" compatLnSpc="1">
            <a:prstTxWarp prst="textNoShape">
              <a:avLst/>
            </a:prstTxWarp>
          </a:bodyPr>
          <a:lstStyle>
            <a:lvl1pPr defTabSz="963613">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20057" tIns="0" rIns="20057" bIns="0" numCol="1" anchor="b" anchorCtr="0" compatLnSpc="1">
            <a:prstTxWarp prst="textNoShape">
              <a:avLst/>
            </a:prstTxWarp>
          </a:bodyPr>
          <a:lstStyle>
            <a:lvl1pPr algn="r" defTabSz="963613">
              <a:defRPr sz="1000" i="1">
                <a:latin typeface="Times New Roman" pitchFamily="18" charset="0"/>
              </a:defRPr>
            </a:lvl1pPr>
          </a:lstStyle>
          <a:p>
            <a:pPr>
              <a:defRPr/>
            </a:pPr>
            <a:fld id="{A56C0865-1E04-4EDC-8E8D-E93BEE8F9F18}" type="slidenum">
              <a:rPr lang="en-US"/>
              <a:pPr>
                <a:defRPr/>
              </a:pPr>
              <a:t>‹#›</a:t>
            </a:fld>
            <a:endParaRPr lang="en-US"/>
          </a:p>
        </p:txBody>
      </p:sp>
      <p:sp>
        <p:nvSpPr>
          <p:cNvPr id="2054" name="Rectangle 6"/>
          <p:cNvSpPr>
            <a:spLocks noGrp="1" noChangeArrowheads="1"/>
          </p:cNvSpPr>
          <p:nvPr>
            <p:ph type="body" sz="quarter" idx="3"/>
          </p:nvPr>
        </p:nvSpPr>
        <p:spPr bwMode="auto">
          <a:xfrm>
            <a:off x="976313" y="4560888"/>
            <a:ext cx="5362575" cy="4322762"/>
          </a:xfrm>
          <a:prstGeom prst="rect">
            <a:avLst/>
          </a:prstGeom>
          <a:noFill/>
          <a:ln w="9525">
            <a:noFill/>
            <a:miter lim="800000"/>
            <a:headEnd/>
            <a:tailEnd/>
          </a:ln>
          <a:effectLst/>
        </p:spPr>
        <p:txBody>
          <a:bodyPr vert="horz" wrap="square" lIns="95276" tIns="46804" rIns="95276" bIns="4680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1" name="Rectangle 7"/>
          <p:cNvSpPr>
            <a:spLocks noGrp="1" noRot="1" noChangeAspect="1" noChangeArrowheads="1" noTextEdit="1"/>
          </p:cNvSpPr>
          <p:nvPr>
            <p:ph type="sldImg" idx="2"/>
          </p:nvPr>
        </p:nvSpPr>
        <p:spPr bwMode="auto">
          <a:xfrm>
            <a:off x="1271588" y="727075"/>
            <a:ext cx="4781550" cy="358616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541237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p:spPr>
        <p:txBody>
          <a:bodyPr/>
          <a:lstStyle/>
          <a:p>
            <a:fld id="{7B5C1742-CD55-4F22-8540-A6C7E062BBE4}" type="slidenum">
              <a:rPr lang="en-US" smtClean="0"/>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35778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p:spPr>
        <p:txBody>
          <a:bodyPr/>
          <a:lstStyle/>
          <a:p>
            <a:fld id="{58C4F3B2-6D9A-4577-961C-0D182ADCC7DF}" type="slidenum">
              <a:rPr lang="en-US" smtClean="0"/>
              <a:pPr/>
              <a:t>11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dirty="0"/>
              <a:t>CCSDS Relationship with ISO</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CHART OPENS:  ISO has a special role managing standards-developing Technical Committees and their working groups.  TC20/SC14 is a “Sister-</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Oranization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 CCSDS, because…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FORWARD:  CCSDS wears a double-hat as ISO TC20/SC13, where the CCSDS Technical Areas are equivalent to ISO working groups.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FORWARD:  A CCSDS Blue Book is created and processed in CCSDS through the CMC.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FORWARD:  The Blue Book is then processed as an ISO Standard and sent through the ISO fast-track process.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FORWARD:  The CCSDS Blue Book is quickly released to Space Missions and Programs, while the ISO standard is still being processed by ISO.  Eventually both are available to missions and programs.  Also note that CCSDS versions  of each standard are available without cost, while the formal ISO document must be purchased.  </a:t>
            </a:r>
          </a:p>
          <a:p>
            <a:endParaRPr lang="en-US" dirty="0"/>
          </a:p>
        </p:txBody>
      </p:sp>
    </p:spTree>
    <p:extLst>
      <p:ext uri="{BB962C8B-B14F-4D97-AF65-F5344CB8AC3E}">
        <p14:creationId xmlns:p14="http://schemas.microsoft.com/office/powerpoint/2010/main" val="934268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6C66D4-8D57-42B5-94C5-04130C50F86B}" type="slidenum">
              <a:rPr lang="en-US" smtClean="0"/>
              <a:pPr/>
              <a:t>12</a:t>
            </a:fld>
            <a:endParaRPr lang="en-US" dirty="0"/>
          </a:p>
        </p:txBody>
      </p:sp>
    </p:spTree>
    <p:extLst>
      <p:ext uri="{BB962C8B-B14F-4D97-AF65-F5344CB8AC3E}">
        <p14:creationId xmlns:p14="http://schemas.microsoft.com/office/powerpoint/2010/main" val="4078579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6C66D4-8D57-42B5-94C5-04130C50F86B}" type="slidenum">
              <a:rPr lang="en-US" smtClean="0"/>
              <a:pPr/>
              <a:t>13</a:t>
            </a:fld>
            <a:endParaRPr lang="en-US" dirty="0"/>
          </a:p>
        </p:txBody>
      </p:sp>
    </p:spTree>
    <p:extLst>
      <p:ext uri="{BB962C8B-B14F-4D97-AF65-F5344CB8AC3E}">
        <p14:creationId xmlns:p14="http://schemas.microsoft.com/office/powerpoint/2010/main" val="705690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itchFamily="18" charset="0"/>
              </a:defRPr>
            </a:lvl1pPr>
            <a:lvl2pPr marL="742950" indent="-285750" defTabSz="963613">
              <a:defRPr sz="2400">
                <a:solidFill>
                  <a:schemeClr val="tx1"/>
                </a:solidFill>
                <a:latin typeface="Times New Roman" pitchFamily="18" charset="0"/>
              </a:defRPr>
            </a:lvl2pPr>
            <a:lvl3pPr marL="1143000" indent="-228600" defTabSz="963613">
              <a:defRPr sz="2400">
                <a:solidFill>
                  <a:schemeClr val="tx1"/>
                </a:solidFill>
                <a:latin typeface="Times New Roman" pitchFamily="18" charset="0"/>
              </a:defRPr>
            </a:lvl3pPr>
            <a:lvl4pPr marL="1600200" indent="-228600" defTabSz="963613">
              <a:defRPr sz="2400">
                <a:solidFill>
                  <a:schemeClr val="tx1"/>
                </a:solidFill>
                <a:latin typeface="Times New Roman" pitchFamily="18" charset="0"/>
              </a:defRPr>
            </a:lvl4pPr>
            <a:lvl5pPr marL="2057400" indent="-228600" defTabSz="963613">
              <a:defRPr sz="2400">
                <a:solidFill>
                  <a:schemeClr val="tx1"/>
                </a:solidFill>
                <a:latin typeface="Times New Roman" pitchFamily="18" charset="0"/>
              </a:defRPr>
            </a:lvl5pPr>
            <a:lvl6pPr marL="2514600" indent="-228600" defTabSz="963613" eaLnBrk="0" fontAlgn="base" hangingPunct="0">
              <a:spcBef>
                <a:spcPct val="0"/>
              </a:spcBef>
              <a:spcAft>
                <a:spcPct val="0"/>
              </a:spcAft>
              <a:defRPr sz="2400">
                <a:solidFill>
                  <a:schemeClr val="tx1"/>
                </a:solidFill>
                <a:latin typeface="Times New Roman" pitchFamily="18" charset="0"/>
              </a:defRPr>
            </a:lvl6pPr>
            <a:lvl7pPr marL="2971800" indent="-228600" defTabSz="963613" eaLnBrk="0" fontAlgn="base" hangingPunct="0">
              <a:spcBef>
                <a:spcPct val="0"/>
              </a:spcBef>
              <a:spcAft>
                <a:spcPct val="0"/>
              </a:spcAft>
              <a:defRPr sz="2400">
                <a:solidFill>
                  <a:schemeClr val="tx1"/>
                </a:solidFill>
                <a:latin typeface="Times New Roman" pitchFamily="18" charset="0"/>
              </a:defRPr>
            </a:lvl7pPr>
            <a:lvl8pPr marL="3429000" indent="-228600" defTabSz="963613" eaLnBrk="0" fontAlgn="base" hangingPunct="0">
              <a:spcBef>
                <a:spcPct val="0"/>
              </a:spcBef>
              <a:spcAft>
                <a:spcPct val="0"/>
              </a:spcAft>
              <a:defRPr sz="2400">
                <a:solidFill>
                  <a:schemeClr val="tx1"/>
                </a:solidFill>
                <a:latin typeface="Times New Roman" pitchFamily="18" charset="0"/>
              </a:defRPr>
            </a:lvl8pPr>
            <a:lvl9pPr marL="3886200" indent="-228600" defTabSz="963613" eaLnBrk="0" fontAlgn="base" hangingPunct="0">
              <a:spcBef>
                <a:spcPct val="0"/>
              </a:spcBef>
              <a:spcAft>
                <a:spcPct val="0"/>
              </a:spcAft>
              <a:defRPr sz="2400">
                <a:solidFill>
                  <a:schemeClr val="tx1"/>
                </a:solidFill>
                <a:latin typeface="Times New Roman" pitchFamily="18" charset="0"/>
              </a:defRPr>
            </a:lvl9pPr>
          </a:lstStyle>
          <a:p>
            <a:fld id="{EEA52F0C-9420-4266-A6CA-4E8A69763E81}" type="slidenum">
              <a:rPr lang="en-US" sz="1000" smtClean="0"/>
              <a:pPr/>
              <a:t>14</a:t>
            </a:fld>
            <a:endParaRPr lang="en-US" sz="10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GB" baseline="0" dirty="0"/>
          </a:p>
        </p:txBody>
      </p:sp>
    </p:spTree>
    <p:extLst>
      <p:ext uri="{BB962C8B-B14F-4D97-AF65-F5344CB8AC3E}">
        <p14:creationId xmlns:p14="http://schemas.microsoft.com/office/powerpoint/2010/main" val="1103275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p:spPr>
        <p:txBody>
          <a:bodyPr/>
          <a:lstStyle/>
          <a:p>
            <a:fld id="{EFE20A69-DA55-4CD3-B397-10B141E6BC08}" type="slidenum">
              <a:rPr lang="en-US" smtClean="0"/>
              <a:pPr/>
              <a:t>15</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67929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a:p>
        </p:txBody>
      </p:sp>
      <p:sp>
        <p:nvSpPr>
          <p:cNvPr id="30724" name="Slide Number Placeholder 3"/>
          <p:cNvSpPr>
            <a:spLocks noGrp="1"/>
          </p:cNvSpPr>
          <p:nvPr>
            <p:ph type="sldNum" sz="quarter" idx="5"/>
          </p:nvPr>
        </p:nvSpPr>
        <p:spPr>
          <a:noFill/>
        </p:spPr>
        <p:txBody>
          <a:bodyPr/>
          <a:lstStyle/>
          <a:p>
            <a:fld id="{6FE91C95-237D-4FD9-8B61-B32EEDADC958}" type="slidenum">
              <a:rPr lang="en-US" smtClean="0"/>
              <a:pPr/>
              <a:t>17</a:t>
            </a:fld>
            <a:endParaRPr lang="en-US"/>
          </a:p>
        </p:txBody>
      </p:sp>
    </p:spTree>
    <p:extLst>
      <p:ext uri="{BB962C8B-B14F-4D97-AF65-F5344CB8AC3E}">
        <p14:creationId xmlns:p14="http://schemas.microsoft.com/office/powerpoint/2010/main" val="1183344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a:p>
        </p:txBody>
      </p:sp>
      <p:sp>
        <p:nvSpPr>
          <p:cNvPr id="26628" name="Slide Number Placeholder 3"/>
          <p:cNvSpPr>
            <a:spLocks noGrp="1"/>
          </p:cNvSpPr>
          <p:nvPr>
            <p:ph type="sldNum" sz="quarter" idx="5"/>
          </p:nvPr>
        </p:nvSpPr>
        <p:spPr>
          <a:noFill/>
        </p:spPr>
        <p:txBody>
          <a:bodyPr/>
          <a:lstStyle/>
          <a:p>
            <a:fld id="{FFC9EED2-C4FE-4141-A95B-E237783C8B35}" type="slidenum">
              <a:rPr lang="en-US" smtClean="0"/>
              <a:pPr/>
              <a:t>19</a:t>
            </a:fld>
            <a:endParaRPr lang="en-US"/>
          </a:p>
        </p:txBody>
      </p:sp>
    </p:spTree>
    <p:extLst>
      <p:ext uri="{BB962C8B-B14F-4D97-AF65-F5344CB8AC3E}">
        <p14:creationId xmlns:p14="http://schemas.microsoft.com/office/powerpoint/2010/main" val="1918360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a:p>
        </p:txBody>
      </p:sp>
      <p:sp>
        <p:nvSpPr>
          <p:cNvPr id="26628" name="Slide Number Placeholder 3"/>
          <p:cNvSpPr>
            <a:spLocks noGrp="1"/>
          </p:cNvSpPr>
          <p:nvPr>
            <p:ph type="sldNum" sz="quarter" idx="5"/>
          </p:nvPr>
        </p:nvSpPr>
        <p:spPr>
          <a:noFill/>
        </p:spPr>
        <p:txBody>
          <a:bodyPr/>
          <a:lstStyle/>
          <a:p>
            <a:fld id="{FFC9EED2-C4FE-4141-A95B-E237783C8B35}" type="slidenum">
              <a:rPr lang="en-US" smtClean="0"/>
              <a:pPr/>
              <a:t>20</a:t>
            </a:fld>
            <a:endParaRPr lang="en-US"/>
          </a:p>
        </p:txBody>
      </p:sp>
    </p:spTree>
    <p:extLst>
      <p:ext uri="{BB962C8B-B14F-4D97-AF65-F5344CB8AC3E}">
        <p14:creationId xmlns:p14="http://schemas.microsoft.com/office/powerpoint/2010/main" val="2631446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a:p>
        </p:txBody>
      </p:sp>
      <p:sp>
        <p:nvSpPr>
          <p:cNvPr id="25604" name="Slide Number Placeholder 3"/>
          <p:cNvSpPr>
            <a:spLocks noGrp="1"/>
          </p:cNvSpPr>
          <p:nvPr>
            <p:ph type="sldNum" sz="quarter" idx="5"/>
          </p:nvPr>
        </p:nvSpPr>
        <p:spPr>
          <a:noFill/>
        </p:spPr>
        <p:txBody>
          <a:bodyPr/>
          <a:lstStyle/>
          <a:p>
            <a:fld id="{161B7BC7-AF68-4E95-9408-1AEA6F6FB84C}" type="slidenum">
              <a:rPr lang="en-US" smtClean="0"/>
              <a:pPr/>
              <a:t>21</a:t>
            </a:fld>
            <a:endParaRPr lang="en-US"/>
          </a:p>
        </p:txBody>
      </p:sp>
    </p:spTree>
    <p:extLst>
      <p:ext uri="{BB962C8B-B14F-4D97-AF65-F5344CB8AC3E}">
        <p14:creationId xmlns:p14="http://schemas.microsoft.com/office/powerpoint/2010/main" val="53907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confirm agenda</a:t>
            </a:r>
            <a:r>
              <a:rPr lang="en-GB" baseline="0" dirty="0"/>
              <a:t> reflects final changes to document</a:t>
            </a:r>
            <a:endParaRPr lang="en-GB"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2</a:t>
            </a:fld>
            <a:endParaRPr lang="en-US"/>
          </a:p>
        </p:txBody>
      </p:sp>
    </p:spTree>
    <p:extLst>
      <p:ext uri="{BB962C8B-B14F-4D97-AF65-F5344CB8AC3E}">
        <p14:creationId xmlns:p14="http://schemas.microsoft.com/office/powerpoint/2010/main" val="90275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0"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3</a:t>
            </a:fld>
            <a:endParaRPr lang="en-US"/>
          </a:p>
        </p:txBody>
      </p:sp>
    </p:spTree>
    <p:extLst>
      <p:ext uri="{BB962C8B-B14F-4D97-AF65-F5344CB8AC3E}">
        <p14:creationId xmlns:p14="http://schemas.microsoft.com/office/powerpoint/2010/main" val="2157748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0"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4</a:t>
            </a:fld>
            <a:endParaRPr lang="en-US"/>
          </a:p>
        </p:txBody>
      </p:sp>
    </p:spTree>
    <p:extLst>
      <p:ext uri="{BB962C8B-B14F-4D97-AF65-F5344CB8AC3E}">
        <p14:creationId xmlns:p14="http://schemas.microsoft.com/office/powerpoint/2010/main" val="2157748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a:p>
        </p:txBody>
      </p:sp>
      <p:sp>
        <p:nvSpPr>
          <p:cNvPr id="18436" name="Slide Number Placeholder 3"/>
          <p:cNvSpPr>
            <a:spLocks noGrp="1"/>
          </p:cNvSpPr>
          <p:nvPr>
            <p:ph type="sldNum" sz="quarter" idx="5"/>
          </p:nvPr>
        </p:nvSpPr>
        <p:spPr>
          <a:noFill/>
        </p:spPr>
        <p:txBody>
          <a:bodyPr/>
          <a:lstStyle/>
          <a:p>
            <a:fld id="{EFE206AC-9A59-4E9B-9996-B8B95B70EA01}" type="slidenum">
              <a:rPr lang="en-US" smtClean="0"/>
              <a:pPr/>
              <a:t>5</a:t>
            </a:fld>
            <a:endParaRPr lang="en-US"/>
          </a:p>
        </p:txBody>
      </p:sp>
    </p:spTree>
    <p:extLst>
      <p:ext uri="{BB962C8B-B14F-4D97-AF65-F5344CB8AC3E}">
        <p14:creationId xmlns:p14="http://schemas.microsoft.com/office/powerpoint/2010/main" val="3099630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a:p>
        </p:txBody>
      </p:sp>
      <p:sp>
        <p:nvSpPr>
          <p:cNvPr id="19460" name="Slide Number Placeholder 3"/>
          <p:cNvSpPr>
            <a:spLocks noGrp="1"/>
          </p:cNvSpPr>
          <p:nvPr>
            <p:ph type="sldNum" sz="quarter" idx="5"/>
          </p:nvPr>
        </p:nvSpPr>
        <p:spPr>
          <a:noFill/>
        </p:spPr>
        <p:txBody>
          <a:bodyPr/>
          <a:lstStyle/>
          <a:p>
            <a:fld id="{B9F4E88C-AB35-40DF-A4A2-F2966F7065BF}" type="slidenum">
              <a:rPr lang="en-US" smtClean="0"/>
              <a:pPr/>
              <a:t>7</a:t>
            </a:fld>
            <a:endParaRPr lang="en-US"/>
          </a:p>
        </p:txBody>
      </p:sp>
    </p:spTree>
    <p:extLst>
      <p:ext uri="{BB962C8B-B14F-4D97-AF65-F5344CB8AC3E}">
        <p14:creationId xmlns:p14="http://schemas.microsoft.com/office/powerpoint/2010/main" val="2602051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46C66D4-8D57-42B5-94C5-04130C50F86B}" type="slidenum">
              <a:rPr lang="en-US" smtClean="0"/>
              <a:pPr/>
              <a:t>8</a:t>
            </a:fld>
            <a:endParaRPr lang="en-US" dirty="0"/>
          </a:p>
        </p:txBody>
      </p:sp>
    </p:spTree>
    <p:extLst>
      <p:ext uri="{BB962C8B-B14F-4D97-AF65-F5344CB8AC3E}">
        <p14:creationId xmlns:p14="http://schemas.microsoft.com/office/powerpoint/2010/main" val="1219669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END-TO-END ARCHITECTURE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CHART OPENS:  This is a description of the CCSDS end-to-end data architecture, that illustrates domain of each area.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FORWARD:  This is laid out like a typical mission profile where two organizations are cross-supporting each other.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WE GO THROUGH THESE, the bulleted lists in each area is both a technical topic description and the working group structure.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FORWARD:  First SOIS provides connectivity onboard, from payloads, racks, etc. to Habitats, Modules, Launch vehicles.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FORWARD:  Second, Space Link Services are space-to-space and space-to-ground comm links.  This is where CCSDS began interagency cross-support.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FORWARD:  Cross Support Services tunnel the space link services to mission centers, and allow interoperability between participating agencies’ antennas.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FORWARD:  Space Internetworking Services flow on the other services end-to-end from payloads to control centers, providing internetworking services designed for spaceflight.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FORWARD:  MOIMS is application-level service agreements between agencies, that flow on the internetworking services between ground centers and flight-to-ground.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FORWARD:  Finally, Systems Engineering is the “wrapper” around the whole architecture, addressing cross-cutting services and caretaking components that provide a unified architecture across CCSDS.  </a:t>
            </a:r>
          </a:p>
          <a:p>
            <a:endParaRPr lang="en-GB"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399267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p:spPr>
        <p:txBody>
          <a:bodyPr/>
          <a:lstStyle/>
          <a:p>
            <a:fld id="{9197DE3B-952D-4851-BEB1-03CBB40412A0}" type="slidenum">
              <a:rPr lang="en-US" smtClean="0"/>
              <a:pPr/>
              <a:t>10</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CCSDS STRUCTURE AND ORGANIZATION: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CHART OPENS:  THOSE SAME Technical Areas are the organization of CCSDS Technical Management Areas.  Managed by the CESG.  The CCSDS top down organization is the CMC for policy, CESG for Technical management, and Technical Areas that spawn and direct the working groups listed on the prior chart.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FORWARD:  External inputs to CCSDS come from Liaisons, Stakeholders, Mission &amp; Programs, Infrastructure providers and ISO.  </a:t>
            </a:r>
          </a:p>
          <a:p>
            <a:endParaRPr lang="en-US" dirty="0"/>
          </a:p>
        </p:txBody>
      </p:sp>
    </p:spTree>
    <p:extLst>
      <p:ext uri="{BB962C8B-B14F-4D97-AF65-F5344CB8AC3E}">
        <p14:creationId xmlns:p14="http://schemas.microsoft.com/office/powerpoint/2010/main" val="281656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public.ccsds.org/sites/pr/CCSDS%20Logos/CCSDSLogoNoOrg.jpg" TargetMode="External"/><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accent1">
                    <a:lumMod val="50000"/>
                  </a:schemeClr>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024"/>
          <p:cNvSpPr>
            <a:spLocks noGrp="1" noChangeArrowheads="1"/>
          </p:cNvSpPr>
          <p:nvPr>
            <p:ph type="sldNum" sz="quarter" idx="10"/>
          </p:nvPr>
        </p:nvSpPr>
        <p:spPr>
          <a:ln/>
        </p:spPr>
        <p:txBody>
          <a:bodyPr/>
          <a:lstStyle>
            <a:lvl1pPr>
              <a:defRPr/>
            </a:lvl1pPr>
          </a:lstStyle>
          <a:p>
            <a:pPr>
              <a:defRPr/>
            </a:pPr>
            <a:fld id="{FFBB864C-4639-42CF-911A-944AAD9827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24"/>
          <p:cNvSpPr>
            <a:spLocks noGrp="1" noChangeArrowheads="1"/>
          </p:cNvSpPr>
          <p:nvPr>
            <p:ph type="sldNum" sz="quarter" idx="10"/>
          </p:nvPr>
        </p:nvSpPr>
        <p:spPr>
          <a:ln/>
        </p:spPr>
        <p:txBody>
          <a:bodyPr/>
          <a:lstStyle>
            <a:lvl1pPr>
              <a:defRPr/>
            </a:lvl1pPr>
          </a:lstStyle>
          <a:p>
            <a:pPr>
              <a:defRPr/>
            </a:pPr>
            <a:fld id="{D6D5A052-61AD-4CAD-BC35-1F06D1079C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24"/>
          <p:cNvSpPr>
            <a:spLocks noGrp="1" noChangeArrowheads="1"/>
          </p:cNvSpPr>
          <p:nvPr>
            <p:ph type="sldNum" sz="quarter" idx="10"/>
          </p:nvPr>
        </p:nvSpPr>
        <p:spPr>
          <a:ln/>
        </p:spPr>
        <p:txBody>
          <a:bodyPr/>
          <a:lstStyle>
            <a:lvl1pPr>
              <a:defRPr/>
            </a:lvl1pPr>
          </a:lstStyle>
          <a:p>
            <a:pPr>
              <a:defRPr/>
            </a:pPr>
            <a:fld id="{398BD91F-C470-4894-A76A-BE3355D8C3A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838200"/>
            <a:ext cx="8229600" cy="5287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024"/>
          <p:cNvSpPr>
            <a:spLocks noGrp="1" noChangeArrowheads="1"/>
          </p:cNvSpPr>
          <p:nvPr>
            <p:ph type="sldNum" sz="quarter" idx="10"/>
          </p:nvPr>
        </p:nvSpPr>
        <p:spPr>
          <a:ln/>
        </p:spPr>
        <p:txBody>
          <a:bodyPr/>
          <a:lstStyle>
            <a:lvl1pPr>
              <a:defRPr/>
            </a:lvl1pPr>
          </a:lstStyle>
          <a:p>
            <a:pPr>
              <a:defRPr/>
            </a:pPr>
            <a:fld id="{0CFA0816-E517-4603-9EC7-F200D9EC5C6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a:t>Click to edit Master title style</a:t>
            </a:r>
          </a:p>
        </p:txBody>
      </p:sp>
      <p:sp>
        <p:nvSpPr>
          <p:cNvPr id="3" name="SmartArt Placeholder 2"/>
          <p:cNvSpPr>
            <a:spLocks noGrp="1"/>
          </p:cNvSpPr>
          <p:nvPr>
            <p:ph type="dgm" idx="1"/>
          </p:nvPr>
        </p:nvSpPr>
        <p:spPr>
          <a:xfrm>
            <a:off x="457200" y="990600"/>
            <a:ext cx="8229600" cy="5135563"/>
          </a:xfrm>
          <a:prstGeom prst="rect">
            <a:avLst/>
          </a:prstGeom>
        </p:spPr>
        <p:txBody>
          <a:bodyPr/>
          <a:lstStyle/>
          <a:p>
            <a:pPr lvl="0"/>
            <a:endParaRPr lang="en-US" noProof="0"/>
          </a:p>
        </p:txBody>
      </p:sp>
      <p:sp>
        <p:nvSpPr>
          <p:cNvPr id="4" name="Rectangle 2024"/>
          <p:cNvSpPr>
            <a:spLocks noGrp="1" noChangeArrowheads="1"/>
          </p:cNvSpPr>
          <p:nvPr>
            <p:ph type="sldNum" sz="quarter" idx="10"/>
          </p:nvPr>
        </p:nvSpPr>
        <p:spPr>
          <a:ln/>
        </p:spPr>
        <p:txBody>
          <a:bodyPr/>
          <a:lstStyle>
            <a:lvl1pPr>
              <a:defRPr/>
            </a:lvl1pPr>
          </a:lstStyle>
          <a:p>
            <a:pPr>
              <a:defRPr/>
            </a:pPr>
            <a:fld id="{4FF64C56-870E-4EE0-AB78-6714989EBDA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a:t>Click to edit Master title style</a:t>
            </a:r>
          </a:p>
        </p:txBody>
      </p:sp>
      <p:sp>
        <p:nvSpPr>
          <p:cNvPr id="3" name="Table Placeholder 2"/>
          <p:cNvSpPr>
            <a:spLocks noGrp="1"/>
          </p:cNvSpPr>
          <p:nvPr>
            <p:ph type="tbl" idx="1"/>
          </p:nvPr>
        </p:nvSpPr>
        <p:spPr>
          <a:xfrm>
            <a:off x="457200" y="914400"/>
            <a:ext cx="8229600" cy="5211763"/>
          </a:xfrm>
          <a:prstGeom prst="rect">
            <a:avLst/>
          </a:prstGeom>
        </p:spPr>
        <p:txBody>
          <a:bodyPr/>
          <a:lstStyle/>
          <a:p>
            <a:pPr lvl="0"/>
            <a:endParaRPr lang="en-US" noProof="0"/>
          </a:p>
        </p:txBody>
      </p:sp>
      <p:sp>
        <p:nvSpPr>
          <p:cNvPr id="4" name="Rectangle 2024"/>
          <p:cNvSpPr>
            <a:spLocks noGrp="1" noChangeArrowheads="1"/>
          </p:cNvSpPr>
          <p:nvPr>
            <p:ph type="sldNum" sz="quarter" idx="10"/>
          </p:nvPr>
        </p:nvSpPr>
        <p:spPr>
          <a:ln/>
        </p:spPr>
        <p:txBody>
          <a:bodyPr/>
          <a:lstStyle>
            <a:lvl1pPr>
              <a:defRPr/>
            </a:lvl1pPr>
          </a:lstStyle>
          <a:p>
            <a:pPr>
              <a:defRPr/>
            </a:pPr>
            <a:fld id="{815AC460-B79F-486A-9B66-D78439992F4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16623" y="2636838"/>
            <a:ext cx="7848600" cy="1223962"/>
          </a:xfrm>
        </p:spPr>
        <p:txBody>
          <a:bodyPr anchor="t"/>
          <a:lstStyle>
            <a:lvl1pPr>
              <a:defRPr sz="3200"/>
            </a:lvl1pPr>
          </a:lstStyle>
          <a:p>
            <a:r>
              <a:rPr lang="en-GB" altLang="en-GB"/>
              <a:t>Title</a:t>
            </a:r>
          </a:p>
        </p:txBody>
      </p:sp>
      <p:sp>
        <p:nvSpPr>
          <p:cNvPr id="4118" name="Rectangle 22"/>
          <p:cNvSpPr>
            <a:spLocks noGrp="1" noChangeArrowheads="1"/>
          </p:cNvSpPr>
          <p:nvPr>
            <p:ph type="subTitle" sz="quarter" idx="1"/>
          </p:nvPr>
        </p:nvSpPr>
        <p:spPr>
          <a:xfrm>
            <a:off x="1116623" y="4221166"/>
            <a:ext cx="7848600" cy="1368425"/>
          </a:xfrm>
        </p:spPr>
        <p:txBody>
          <a:bodyPr anchor="b"/>
          <a:lstStyle>
            <a:lvl1pPr marL="0" indent="0">
              <a:buFont typeface="Wingdings" pitchFamily="2" charset="2"/>
              <a:buNone/>
              <a:defRPr/>
            </a:lvl1pPr>
          </a:lstStyle>
          <a:p>
            <a:r>
              <a:rPr lang="en-GB"/>
              <a:t>Subtitle</a:t>
            </a:r>
          </a:p>
        </p:txBody>
      </p:sp>
      <p:sp>
        <p:nvSpPr>
          <p:cNvPr id="4129" name="Rectangle 33"/>
          <p:cNvSpPr>
            <a:spLocks noChangeArrowheads="1"/>
          </p:cNvSpPr>
          <p:nvPr/>
        </p:nvSpPr>
        <p:spPr bwMode="auto">
          <a:xfrm>
            <a:off x="2" y="0"/>
            <a:ext cx="971550" cy="6858000"/>
          </a:xfrm>
          <a:prstGeom prst="rect">
            <a:avLst/>
          </a:prstGeom>
          <a:solidFill>
            <a:srgbClr val="AAC9E9"/>
          </a:solidFill>
          <a:ln w="9525">
            <a:noFill/>
            <a:miter lim="800000"/>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130" name="Text Box 34"/>
          <p:cNvSpPr txBox="1">
            <a:spLocks noChangeArrowheads="1"/>
          </p:cNvSpPr>
          <p:nvPr/>
        </p:nvSpPr>
        <p:spPr bwMode="auto">
          <a:xfrm>
            <a:off x="-23446" y="750888"/>
            <a:ext cx="1053612" cy="201612"/>
          </a:xfrm>
          <a:prstGeom prst="rect">
            <a:avLst/>
          </a:prstGeom>
          <a:noFill/>
          <a:ln w="9525">
            <a:noFill/>
            <a:miter lim="800000"/>
            <a:headEnd/>
            <a:tailEnd/>
          </a:ln>
          <a:effectLst/>
        </p:spPr>
        <p:txBody>
          <a:bodyPr>
            <a:spAutoFit/>
          </a:bodyPr>
          <a:lstStyle/>
          <a:p>
            <a:pPr>
              <a:lnSpc>
                <a:spcPct val="60000"/>
              </a:lnSpc>
              <a:spcBef>
                <a:spcPct val="50000"/>
              </a:spcBef>
            </a:pPr>
            <a:endParaRPr lang="en-GB" altLang="en-GB" sz="1200">
              <a:solidFill>
                <a:srgbClr val="FFFFFF"/>
              </a:solidFill>
              <a:latin typeface="Tahoma" pitchFamily="34" charset="0"/>
            </a:endParaRPr>
          </a:p>
        </p:txBody>
      </p:sp>
      <p:sp>
        <p:nvSpPr>
          <p:cNvPr id="4131" name="Rectangle 35"/>
          <p:cNvSpPr>
            <a:spLocks noGrp="1" noChangeArrowheads="1"/>
          </p:cNvSpPr>
          <p:nvPr>
            <p:ph type="sldNum" sz="quarter" idx="4"/>
          </p:nvPr>
        </p:nvSpPr>
        <p:spPr/>
        <p:txBody>
          <a:bodyPr/>
          <a:lstStyle>
            <a:lvl1pPr>
              <a:defRPr/>
            </a:lvl1pPr>
          </a:lstStyle>
          <a:p>
            <a:fld id="{5CBE6BC6-E915-41C7-883D-85713B0EB36E}" type="slidenum">
              <a:rPr lang="en-GB">
                <a:solidFill>
                  <a:srgbClr val="FFFFFF"/>
                </a:solidFill>
              </a:rPr>
              <a:pPr/>
              <a:t>‹#›</a:t>
            </a:fld>
            <a:endParaRPr lang="en-GB">
              <a:solidFill>
                <a:srgbClr val="FFFFFF"/>
              </a:solidFill>
            </a:endParaRPr>
          </a:p>
        </p:txBody>
      </p:sp>
      <p:pic>
        <p:nvPicPr>
          <p:cNvPr id="4141" name="Picture 45" descr="Full color JPEG without the .ORG.">
            <a:hlinkClick r:id="rId2"/>
          </p:cNvPr>
          <p:cNvPicPr>
            <a:picLocks noChangeAspect="1" noChangeArrowheads="1"/>
          </p:cNvPicPr>
          <p:nvPr/>
        </p:nvPicPr>
        <p:blipFill>
          <a:blip r:embed="rId3" cstate="print"/>
          <a:srcRect/>
          <a:stretch>
            <a:fillRect/>
          </a:stretch>
        </p:blipFill>
        <p:spPr bwMode="auto">
          <a:xfrm>
            <a:off x="6803781" y="188913"/>
            <a:ext cx="2161442" cy="742950"/>
          </a:xfrm>
          <a:prstGeom prst="rect">
            <a:avLst/>
          </a:prstGeom>
          <a:noFill/>
        </p:spPr>
      </p:pic>
      <p:pic>
        <p:nvPicPr>
          <p:cNvPr id="4144" name="Picture 48" descr="Land station pair"/>
          <p:cNvPicPr>
            <a:picLocks noChangeAspect="1" noChangeArrowheads="1"/>
          </p:cNvPicPr>
          <p:nvPr/>
        </p:nvPicPr>
        <p:blipFill>
          <a:blip r:embed="rId4" cstate="print"/>
          <a:srcRect/>
          <a:stretch>
            <a:fillRect/>
          </a:stretch>
        </p:blipFill>
        <p:spPr bwMode="auto">
          <a:xfrm>
            <a:off x="2" y="3573466"/>
            <a:ext cx="971550" cy="935037"/>
          </a:xfrm>
          <a:prstGeom prst="rect">
            <a:avLst/>
          </a:prstGeom>
          <a:noFill/>
        </p:spPr>
      </p:pic>
      <p:pic>
        <p:nvPicPr>
          <p:cNvPr id="4145" name="Picture 49" descr="envisat"/>
          <p:cNvPicPr>
            <a:picLocks noChangeAspect="1" noChangeArrowheads="1"/>
          </p:cNvPicPr>
          <p:nvPr/>
        </p:nvPicPr>
        <p:blipFill>
          <a:blip r:embed="rId5" cstate="print"/>
          <a:srcRect/>
          <a:stretch>
            <a:fillRect/>
          </a:stretch>
        </p:blipFill>
        <p:spPr bwMode="auto">
          <a:xfrm>
            <a:off x="0" y="2708275"/>
            <a:ext cx="973015" cy="890588"/>
          </a:xfrm>
          <a:prstGeom prst="rect">
            <a:avLst/>
          </a:prstGeom>
          <a:noFill/>
        </p:spPr>
      </p:pic>
      <p:pic>
        <p:nvPicPr>
          <p:cNvPr id="4196" name="Picture 100" descr="esa"/>
          <p:cNvPicPr>
            <a:picLocks noChangeAspect="1" noChangeArrowheads="1"/>
          </p:cNvPicPr>
          <p:nvPr/>
        </p:nvPicPr>
        <p:blipFill>
          <a:blip r:embed="rId6" cstate="print"/>
          <a:srcRect/>
          <a:stretch>
            <a:fillRect/>
          </a:stretch>
        </p:blipFill>
        <p:spPr bwMode="auto">
          <a:xfrm>
            <a:off x="0" y="4508500"/>
            <a:ext cx="973015" cy="1066800"/>
          </a:xfrm>
          <a:prstGeom prst="rect">
            <a:avLst/>
          </a:prstGeom>
          <a:noFill/>
        </p:spPr>
      </p:pic>
      <p:grpSp>
        <p:nvGrpSpPr>
          <p:cNvPr id="2" name="Group 193"/>
          <p:cNvGrpSpPr>
            <a:grpSpLocks/>
          </p:cNvGrpSpPr>
          <p:nvPr/>
        </p:nvGrpSpPr>
        <p:grpSpPr bwMode="auto">
          <a:xfrm>
            <a:off x="68875" y="0"/>
            <a:ext cx="863111" cy="376238"/>
            <a:chOff x="43" y="71"/>
            <a:chExt cx="544" cy="136"/>
          </a:xfrm>
        </p:grpSpPr>
        <p:grpSp>
          <p:nvGrpSpPr>
            <p:cNvPr id="3" name="Group 166"/>
            <p:cNvGrpSpPr>
              <a:grpSpLocks/>
            </p:cNvGrpSpPr>
            <p:nvPr userDrawn="1"/>
          </p:nvGrpSpPr>
          <p:grpSpPr bwMode="auto">
            <a:xfrm>
              <a:off x="135" y="143"/>
              <a:ext cx="413" cy="34"/>
              <a:chOff x="748" y="436"/>
              <a:chExt cx="413" cy="34"/>
            </a:xfrm>
          </p:grpSpPr>
          <p:sp>
            <p:nvSpPr>
              <p:cNvPr id="4263" name="Line 167"/>
              <p:cNvSpPr>
                <a:spLocks noChangeShapeType="1"/>
              </p:cNvSpPr>
              <p:nvPr userDrawn="1"/>
            </p:nvSpPr>
            <p:spPr bwMode="auto">
              <a:xfrm flipH="1">
                <a:off x="769" y="436"/>
                <a:ext cx="66"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64" name="Line 168"/>
              <p:cNvSpPr>
                <a:spLocks noChangeShapeType="1"/>
              </p:cNvSpPr>
              <p:nvPr userDrawn="1"/>
            </p:nvSpPr>
            <p:spPr bwMode="auto">
              <a:xfrm flipH="1">
                <a:off x="748" y="467"/>
                <a:ext cx="69"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65" name="Line 169"/>
              <p:cNvSpPr>
                <a:spLocks noChangeShapeType="1"/>
              </p:cNvSpPr>
              <p:nvPr userDrawn="1"/>
            </p:nvSpPr>
            <p:spPr bwMode="auto">
              <a:xfrm flipH="1">
                <a:off x="769" y="451"/>
                <a:ext cx="48"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66" name="Arc 170"/>
              <p:cNvSpPr>
                <a:spLocks/>
              </p:cNvSpPr>
              <p:nvPr userDrawn="1"/>
            </p:nvSpPr>
            <p:spPr bwMode="auto">
              <a:xfrm rot="5400000" flipH="1" flipV="1">
                <a:off x="752" y="435"/>
                <a:ext cx="15" cy="1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67" name="Arc 171"/>
              <p:cNvSpPr>
                <a:spLocks/>
              </p:cNvSpPr>
              <p:nvPr userDrawn="1"/>
            </p:nvSpPr>
            <p:spPr bwMode="auto">
              <a:xfrm rot="-5400000" flipH="1" flipV="1">
                <a:off x="818" y="450"/>
                <a:ext cx="16" cy="17"/>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grpSp>
            <p:nvGrpSpPr>
              <p:cNvPr id="4" name="Group 172"/>
              <p:cNvGrpSpPr>
                <a:grpSpLocks/>
              </p:cNvGrpSpPr>
              <p:nvPr userDrawn="1"/>
            </p:nvGrpSpPr>
            <p:grpSpPr bwMode="auto">
              <a:xfrm>
                <a:off x="858" y="436"/>
                <a:ext cx="98" cy="34"/>
                <a:chOff x="2472" y="1480"/>
                <a:chExt cx="363" cy="181"/>
              </a:xfrm>
            </p:grpSpPr>
            <p:sp>
              <p:nvSpPr>
                <p:cNvPr id="4269" name="Line 173"/>
                <p:cNvSpPr>
                  <a:spLocks noChangeShapeType="1"/>
                </p:cNvSpPr>
                <p:nvPr userDrawn="1"/>
              </p:nvSpPr>
              <p:spPr bwMode="auto">
                <a:xfrm flipH="1">
                  <a:off x="2472"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70" name="Arc 174"/>
                <p:cNvSpPr>
                  <a:spLocks/>
                </p:cNvSpPr>
                <p:nvPr userDrawn="1"/>
              </p:nvSpPr>
              <p:spPr bwMode="auto">
                <a:xfrm rot="-10800000" flipH="1" flipV="1">
                  <a:off x="2472"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71" name="Line 175"/>
                <p:cNvSpPr>
                  <a:spLocks noChangeShapeType="1"/>
                </p:cNvSpPr>
                <p:nvPr userDrawn="1"/>
              </p:nvSpPr>
              <p:spPr bwMode="auto">
                <a:xfrm flipH="1">
                  <a:off x="2653"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72" name="Line 176"/>
                <p:cNvSpPr>
                  <a:spLocks noChangeShapeType="1"/>
                </p:cNvSpPr>
                <p:nvPr userDrawn="1"/>
              </p:nvSpPr>
              <p:spPr bwMode="auto">
                <a:xfrm flipH="1">
                  <a:off x="2835"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73" name="Arc 177"/>
                <p:cNvSpPr>
                  <a:spLocks/>
                </p:cNvSpPr>
                <p:nvPr userDrawn="1"/>
              </p:nvSpPr>
              <p:spPr bwMode="auto">
                <a:xfrm rot="-10800000" flipH="1" flipV="1">
                  <a:off x="2653"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74" name="Arc 178"/>
                <p:cNvSpPr>
                  <a:spLocks/>
                </p:cNvSpPr>
                <p:nvPr userDrawn="1"/>
              </p:nvSpPr>
              <p:spPr bwMode="auto">
                <a:xfrm rot="10800000" flipV="1">
                  <a:off x="2789"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75" name="Arc 179"/>
                <p:cNvSpPr>
                  <a:spLocks/>
                </p:cNvSpPr>
                <p:nvPr userDrawn="1"/>
              </p:nvSpPr>
              <p:spPr bwMode="auto">
                <a:xfrm rot="10800000" flipV="1">
                  <a:off x="2608"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76" name="Line 180"/>
                <p:cNvSpPr>
                  <a:spLocks noChangeShapeType="1"/>
                </p:cNvSpPr>
                <p:nvPr userDrawn="1"/>
              </p:nvSpPr>
              <p:spPr bwMode="auto">
                <a:xfrm flipH="1">
                  <a:off x="2517" y="1480"/>
                  <a:ext cx="91"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77" name="Line 181"/>
                <p:cNvSpPr>
                  <a:spLocks noChangeShapeType="1"/>
                </p:cNvSpPr>
                <p:nvPr userDrawn="1"/>
              </p:nvSpPr>
              <p:spPr bwMode="auto">
                <a:xfrm flipH="1">
                  <a:off x="2699" y="1480"/>
                  <a:ext cx="91"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grpSp>
          <p:grpSp>
            <p:nvGrpSpPr>
              <p:cNvPr id="5" name="Group 182"/>
              <p:cNvGrpSpPr>
                <a:grpSpLocks/>
              </p:cNvGrpSpPr>
              <p:nvPr userDrawn="1"/>
            </p:nvGrpSpPr>
            <p:grpSpPr bwMode="auto">
              <a:xfrm>
                <a:off x="1067" y="436"/>
                <a:ext cx="94" cy="31"/>
                <a:chOff x="3152" y="1480"/>
                <a:chExt cx="346" cy="181"/>
              </a:xfrm>
            </p:grpSpPr>
            <p:sp>
              <p:nvSpPr>
                <p:cNvPr id="4279" name="Line 183"/>
                <p:cNvSpPr>
                  <a:spLocks noChangeShapeType="1"/>
                </p:cNvSpPr>
                <p:nvPr userDrawn="1"/>
              </p:nvSpPr>
              <p:spPr bwMode="auto">
                <a:xfrm flipH="1">
                  <a:off x="3243" y="1480"/>
                  <a:ext cx="255"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80" name="Line 184"/>
                <p:cNvSpPr>
                  <a:spLocks noChangeShapeType="1"/>
                </p:cNvSpPr>
                <p:nvPr userDrawn="1"/>
              </p:nvSpPr>
              <p:spPr bwMode="auto">
                <a:xfrm flipH="1">
                  <a:off x="3243" y="1661"/>
                  <a:ext cx="255"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81" name="Arc 185"/>
                <p:cNvSpPr>
                  <a:spLocks/>
                </p:cNvSpPr>
                <p:nvPr userDrawn="1"/>
              </p:nvSpPr>
              <p:spPr bwMode="auto">
                <a:xfrm rot="-16200000" flipH="1" flipV="1">
                  <a:off x="3115" y="1517"/>
                  <a:ext cx="181" cy="10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grpSp>
          <p:grpSp>
            <p:nvGrpSpPr>
              <p:cNvPr id="6" name="Group 186"/>
              <p:cNvGrpSpPr>
                <a:grpSpLocks/>
              </p:cNvGrpSpPr>
              <p:nvPr userDrawn="1"/>
            </p:nvGrpSpPr>
            <p:grpSpPr bwMode="auto">
              <a:xfrm>
                <a:off x="972" y="436"/>
                <a:ext cx="86" cy="32"/>
                <a:chOff x="748" y="572"/>
                <a:chExt cx="148" cy="94"/>
              </a:xfrm>
            </p:grpSpPr>
            <p:sp>
              <p:nvSpPr>
                <p:cNvPr id="4283" name="Arc 187"/>
                <p:cNvSpPr>
                  <a:spLocks/>
                </p:cNvSpPr>
                <p:nvPr userDrawn="1"/>
              </p:nvSpPr>
              <p:spPr bwMode="auto">
                <a:xfrm rot="5400000" flipH="1" flipV="1">
                  <a:off x="748" y="580"/>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84" name="Arc 188"/>
                <p:cNvSpPr>
                  <a:spLocks/>
                </p:cNvSpPr>
                <p:nvPr userDrawn="1"/>
              </p:nvSpPr>
              <p:spPr bwMode="auto">
                <a:xfrm rot="5400000" flipH="1" flipV="1">
                  <a:off x="741" y="625"/>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85" name="Arc 189"/>
                <p:cNvSpPr>
                  <a:spLocks/>
                </p:cNvSpPr>
                <p:nvPr userDrawn="1"/>
              </p:nvSpPr>
              <p:spPr bwMode="auto">
                <a:xfrm rot="16200000" flipV="1">
                  <a:off x="812" y="579"/>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86" name="Line 190"/>
                <p:cNvSpPr>
                  <a:spLocks noChangeShapeType="1"/>
                </p:cNvSpPr>
                <p:nvPr userDrawn="1"/>
              </p:nvSpPr>
              <p:spPr bwMode="auto">
                <a:xfrm flipH="1">
                  <a:off x="779" y="573"/>
                  <a:ext cx="49"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87" name="Freeform 191"/>
                <p:cNvSpPr>
                  <a:spLocks/>
                </p:cNvSpPr>
                <p:nvPr userDrawn="1"/>
              </p:nvSpPr>
              <p:spPr bwMode="auto">
                <a:xfrm>
                  <a:off x="776" y="616"/>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28575" cap="flat" cmpd="sng">
                  <a:solidFill>
                    <a:srgbClr val="C0C0C0"/>
                  </a:solidFill>
                  <a:prstDash val="solid"/>
                  <a:round/>
                  <a:headEnd type="none" w="med" len="med"/>
                  <a:tailEnd type="none" w="med" len="me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88" name="Freeform 192"/>
                <p:cNvSpPr>
                  <a:spLocks/>
                </p:cNvSpPr>
                <p:nvPr userDrawn="1"/>
              </p:nvSpPr>
              <p:spPr bwMode="auto">
                <a:xfrm flipV="1">
                  <a:off x="779" y="614"/>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28575" cap="flat" cmpd="sng">
                  <a:solidFill>
                    <a:srgbClr val="C0C0C0"/>
                  </a:solidFill>
                  <a:prstDash val="solid"/>
                  <a:round/>
                  <a:headEnd type="none" w="med" len="med"/>
                  <a:tailEnd type="none" w="med" len="med"/>
                </a:ln>
                <a:effectLst/>
              </p:spPr>
              <p:txBody>
                <a:bodyPr wrap="none" anchor="ctr"/>
                <a:lstStyle/>
                <a:p>
                  <a:pPr eaLnBrk="1" hangingPunct="1">
                    <a:spcBef>
                      <a:spcPct val="50000"/>
                    </a:spcBef>
                  </a:pPr>
                  <a:endParaRPr lang="en-US" sz="1000">
                    <a:solidFill>
                      <a:srgbClr val="002F8C"/>
                    </a:solidFill>
                    <a:latin typeface="Tahoma" pitchFamily="34" charset="0"/>
                  </a:endParaRPr>
                </a:p>
              </p:txBody>
            </p:sp>
          </p:grpSp>
        </p:grpSp>
        <p:sp>
          <p:nvSpPr>
            <p:cNvPr id="4170" name="Oval 74"/>
            <p:cNvSpPr>
              <a:spLocks noChangeArrowheads="1"/>
            </p:cNvSpPr>
            <p:nvPr/>
          </p:nvSpPr>
          <p:spPr bwMode="auto">
            <a:xfrm>
              <a:off x="43" y="92"/>
              <a:ext cx="139" cy="115"/>
            </a:xfrm>
            <a:prstGeom prst="ellipse">
              <a:avLst/>
            </a:prstGeom>
            <a:gradFill rotWithShape="1">
              <a:gsLst>
                <a:gs pos="0">
                  <a:srgbClr val="0066CC"/>
                </a:gs>
                <a:gs pos="100000">
                  <a:schemeClr val="accent1"/>
                </a:gs>
              </a:gsLst>
              <a:lin ang="0" scaled="1"/>
            </a:gradFill>
            <a:ln w="9525" algn="ctr">
              <a:no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195" name="Oval 99"/>
            <p:cNvSpPr>
              <a:spLocks noChangeArrowheads="1"/>
            </p:cNvSpPr>
            <p:nvPr/>
          </p:nvSpPr>
          <p:spPr bwMode="auto">
            <a:xfrm>
              <a:off x="536" y="71"/>
              <a:ext cx="51" cy="42"/>
            </a:xfrm>
            <a:prstGeom prst="ellipse">
              <a:avLst/>
            </a:prstGeom>
            <a:gradFill rotWithShape="1">
              <a:gsLst>
                <a:gs pos="0">
                  <a:srgbClr val="800000"/>
                </a:gs>
                <a:gs pos="100000">
                  <a:srgbClr val="FF9966"/>
                </a:gs>
              </a:gsLst>
              <a:lin ang="0" scaled="1"/>
            </a:gradFill>
            <a:ln w="9525" algn="ctr">
              <a:no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grpSp>
          <p:nvGrpSpPr>
            <p:cNvPr id="7" name="Group 165"/>
            <p:cNvGrpSpPr>
              <a:grpSpLocks/>
            </p:cNvGrpSpPr>
            <p:nvPr userDrawn="1"/>
          </p:nvGrpSpPr>
          <p:grpSpPr bwMode="auto">
            <a:xfrm>
              <a:off x="123" y="131"/>
              <a:ext cx="413" cy="34"/>
              <a:chOff x="748" y="436"/>
              <a:chExt cx="413" cy="34"/>
            </a:xfrm>
          </p:grpSpPr>
          <p:sp>
            <p:nvSpPr>
              <p:cNvPr id="4216" name="Line 120"/>
              <p:cNvSpPr>
                <a:spLocks noChangeShapeType="1"/>
              </p:cNvSpPr>
              <p:nvPr userDrawn="1"/>
            </p:nvSpPr>
            <p:spPr bwMode="auto">
              <a:xfrm flipH="1">
                <a:off x="769" y="436"/>
                <a:ext cx="66"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17" name="Line 121"/>
              <p:cNvSpPr>
                <a:spLocks noChangeShapeType="1"/>
              </p:cNvSpPr>
              <p:nvPr userDrawn="1"/>
            </p:nvSpPr>
            <p:spPr bwMode="auto">
              <a:xfrm flipH="1">
                <a:off x="748" y="467"/>
                <a:ext cx="69"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18" name="Line 122"/>
              <p:cNvSpPr>
                <a:spLocks noChangeShapeType="1"/>
              </p:cNvSpPr>
              <p:nvPr userDrawn="1"/>
            </p:nvSpPr>
            <p:spPr bwMode="auto">
              <a:xfrm flipH="1">
                <a:off x="769" y="451"/>
                <a:ext cx="48"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19" name="Arc 123"/>
              <p:cNvSpPr>
                <a:spLocks/>
              </p:cNvSpPr>
              <p:nvPr userDrawn="1"/>
            </p:nvSpPr>
            <p:spPr bwMode="auto">
              <a:xfrm rot="5400000" flipH="1" flipV="1">
                <a:off x="752" y="435"/>
                <a:ext cx="15" cy="1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20" name="Arc 124"/>
              <p:cNvSpPr>
                <a:spLocks/>
              </p:cNvSpPr>
              <p:nvPr userDrawn="1"/>
            </p:nvSpPr>
            <p:spPr bwMode="auto">
              <a:xfrm rot="-5400000" flipH="1" flipV="1">
                <a:off x="818" y="450"/>
                <a:ext cx="16" cy="17"/>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grpSp>
            <p:nvGrpSpPr>
              <p:cNvPr id="8" name="Group 125"/>
              <p:cNvGrpSpPr>
                <a:grpSpLocks/>
              </p:cNvGrpSpPr>
              <p:nvPr userDrawn="1"/>
            </p:nvGrpSpPr>
            <p:grpSpPr bwMode="auto">
              <a:xfrm>
                <a:off x="858" y="436"/>
                <a:ext cx="98" cy="34"/>
                <a:chOff x="2472" y="1480"/>
                <a:chExt cx="363" cy="181"/>
              </a:xfrm>
            </p:grpSpPr>
            <p:sp>
              <p:nvSpPr>
                <p:cNvPr id="4222" name="Line 126"/>
                <p:cNvSpPr>
                  <a:spLocks noChangeShapeType="1"/>
                </p:cNvSpPr>
                <p:nvPr userDrawn="1"/>
              </p:nvSpPr>
              <p:spPr bwMode="auto">
                <a:xfrm flipH="1">
                  <a:off x="2472"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23" name="Arc 127"/>
                <p:cNvSpPr>
                  <a:spLocks/>
                </p:cNvSpPr>
                <p:nvPr userDrawn="1"/>
              </p:nvSpPr>
              <p:spPr bwMode="auto">
                <a:xfrm rot="-10800000" flipH="1" flipV="1">
                  <a:off x="2472"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24" name="Line 128"/>
                <p:cNvSpPr>
                  <a:spLocks noChangeShapeType="1"/>
                </p:cNvSpPr>
                <p:nvPr userDrawn="1"/>
              </p:nvSpPr>
              <p:spPr bwMode="auto">
                <a:xfrm flipH="1">
                  <a:off x="2653"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25" name="Line 129"/>
                <p:cNvSpPr>
                  <a:spLocks noChangeShapeType="1"/>
                </p:cNvSpPr>
                <p:nvPr userDrawn="1"/>
              </p:nvSpPr>
              <p:spPr bwMode="auto">
                <a:xfrm flipH="1">
                  <a:off x="2835"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26" name="Arc 130"/>
                <p:cNvSpPr>
                  <a:spLocks/>
                </p:cNvSpPr>
                <p:nvPr userDrawn="1"/>
              </p:nvSpPr>
              <p:spPr bwMode="auto">
                <a:xfrm rot="-10800000" flipH="1" flipV="1">
                  <a:off x="2653"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27" name="Arc 131"/>
                <p:cNvSpPr>
                  <a:spLocks/>
                </p:cNvSpPr>
                <p:nvPr userDrawn="1"/>
              </p:nvSpPr>
              <p:spPr bwMode="auto">
                <a:xfrm rot="10800000" flipV="1">
                  <a:off x="2789"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28" name="Arc 132"/>
                <p:cNvSpPr>
                  <a:spLocks/>
                </p:cNvSpPr>
                <p:nvPr userDrawn="1"/>
              </p:nvSpPr>
              <p:spPr bwMode="auto">
                <a:xfrm rot="10800000" flipV="1">
                  <a:off x="2608"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29" name="Line 133"/>
                <p:cNvSpPr>
                  <a:spLocks noChangeShapeType="1"/>
                </p:cNvSpPr>
                <p:nvPr userDrawn="1"/>
              </p:nvSpPr>
              <p:spPr bwMode="auto">
                <a:xfrm flipH="1">
                  <a:off x="2517" y="1480"/>
                  <a:ext cx="91"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30" name="Line 134"/>
                <p:cNvSpPr>
                  <a:spLocks noChangeShapeType="1"/>
                </p:cNvSpPr>
                <p:nvPr userDrawn="1"/>
              </p:nvSpPr>
              <p:spPr bwMode="auto">
                <a:xfrm flipH="1">
                  <a:off x="2699" y="1480"/>
                  <a:ext cx="91"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grpSp>
          <p:grpSp>
            <p:nvGrpSpPr>
              <p:cNvPr id="9" name="Group 138"/>
              <p:cNvGrpSpPr>
                <a:grpSpLocks/>
              </p:cNvGrpSpPr>
              <p:nvPr userDrawn="1"/>
            </p:nvGrpSpPr>
            <p:grpSpPr bwMode="auto">
              <a:xfrm>
                <a:off x="1067" y="436"/>
                <a:ext cx="94" cy="31"/>
                <a:chOff x="3152" y="1480"/>
                <a:chExt cx="346" cy="181"/>
              </a:xfrm>
            </p:grpSpPr>
            <p:sp>
              <p:nvSpPr>
                <p:cNvPr id="4235" name="Line 139"/>
                <p:cNvSpPr>
                  <a:spLocks noChangeShapeType="1"/>
                </p:cNvSpPr>
                <p:nvPr userDrawn="1"/>
              </p:nvSpPr>
              <p:spPr bwMode="auto">
                <a:xfrm flipH="1">
                  <a:off x="3243" y="1480"/>
                  <a:ext cx="255"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36" name="Line 140"/>
                <p:cNvSpPr>
                  <a:spLocks noChangeShapeType="1"/>
                </p:cNvSpPr>
                <p:nvPr userDrawn="1"/>
              </p:nvSpPr>
              <p:spPr bwMode="auto">
                <a:xfrm flipH="1">
                  <a:off x="3243" y="1661"/>
                  <a:ext cx="255"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37" name="Arc 141"/>
                <p:cNvSpPr>
                  <a:spLocks/>
                </p:cNvSpPr>
                <p:nvPr userDrawn="1"/>
              </p:nvSpPr>
              <p:spPr bwMode="auto">
                <a:xfrm rot="-16200000" flipH="1" flipV="1">
                  <a:off x="3115" y="1517"/>
                  <a:ext cx="181" cy="10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grpSp>
          <p:grpSp>
            <p:nvGrpSpPr>
              <p:cNvPr id="10" name="Group 163"/>
              <p:cNvGrpSpPr>
                <a:grpSpLocks/>
              </p:cNvGrpSpPr>
              <p:nvPr userDrawn="1"/>
            </p:nvGrpSpPr>
            <p:grpSpPr bwMode="auto">
              <a:xfrm>
                <a:off x="972" y="436"/>
                <a:ext cx="86" cy="32"/>
                <a:chOff x="748" y="572"/>
                <a:chExt cx="148" cy="94"/>
              </a:xfrm>
            </p:grpSpPr>
            <p:sp>
              <p:nvSpPr>
                <p:cNvPr id="4239" name="Arc 143"/>
                <p:cNvSpPr>
                  <a:spLocks/>
                </p:cNvSpPr>
                <p:nvPr userDrawn="1"/>
              </p:nvSpPr>
              <p:spPr bwMode="auto">
                <a:xfrm rot="5400000" flipH="1" flipV="1">
                  <a:off x="748" y="580"/>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40" name="Arc 144"/>
                <p:cNvSpPr>
                  <a:spLocks/>
                </p:cNvSpPr>
                <p:nvPr userDrawn="1"/>
              </p:nvSpPr>
              <p:spPr bwMode="auto">
                <a:xfrm rot="5400000" flipH="1" flipV="1">
                  <a:off x="741" y="625"/>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42" name="Arc 146"/>
                <p:cNvSpPr>
                  <a:spLocks/>
                </p:cNvSpPr>
                <p:nvPr userDrawn="1"/>
              </p:nvSpPr>
              <p:spPr bwMode="auto">
                <a:xfrm rot="16200000" flipV="1">
                  <a:off x="812" y="579"/>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43" name="Line 147"/>
                <p:cNvSpPr>
                  <a:spLocks noChangeShapeType="1"/>
                </p:cNvSpPr>
                <p:nvPr userDrawn="1"/>
              </p:nvSpPr>
              <p:spPr bwMode="auto">
                <a:xfrm flipH="1">
                  <a:off x="779" y="573"/>
                  <a:ext cx="49"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47" name="Freeform 151"/>
                <p:cNvSpPr>
                  <a:spLocks/>
                </p:cNvSpPr>
                <p:nvPr userDrawn="1"/>
              </p:nvSpPr>
              <p:spPr bwMode="auto">
                <a:xfrm>
                  <a:off x="776" y="616"/>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19050" cap="flat" cmpd="sng">
                  <a:solidFill>
                    <a:srgbClr val="000066"/>
                  </a:solidFill>
                  <a:prstDash val="solid"/>
                  <a:round/>
                  <a:headEnd type="none" w="med" len="med"/>
                  <a:tailEnd type="none" w="med" len="me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4258" name="Freeform 162"/>
                <p:cNvSpPr>
                  <a:spLocks/>
                </p:cNvSpPr>
                <p:nvPr userDrawn="1"/>
              </p:nvSpPr>
              <p:spPr bwMode="auto">
                <a:xfrm flipV="1">
                  <a:off x="779" y="614"/>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19050" cap="flat" cmpd="sng">
                  <a:solidFill>
                    <a:srgbClr val="000066"/>
                  </a:solidFill>
                  <a:prstDash val="solid"/>
                  <a:round/>
                  <a:headEnd type="none" w="med" len="med"/>
                  <a:tailEnd type="none" w="med" len="med"/>
                </a:ln>
                <a:effectLst/>
              </p:spPr>
              <p:txBody>
                <a:bodyPr wrap="none" anchor="ctr"/>
                <a:lstStyle/>
                <a:p>
                  <a:pPr eaLnBrk="1" hangingPunct="1">
                    <a:spcBef>
                      <a:spcPct val="50000"/>
                    </a:spcBef>
                  </a:pPr>
                  <a:endParaRPr lang="en-US" sz="1000">
                    <a:solidFill>
                      <a:srgbClr val="002F8C"/>
                    </a:solidFill>
                    <a:latin typeface="Tahoma" pitchFamily="34" charset="0"/>
                  </a:endParaRPr>
                </a:p>
              </p:txBody>
            </p:sp>
          </p:gr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CCSDS Spacecraft Monitoring &amp; Control (SM&amp;C)</a:t>
            </a:r>
          </a:p>
        </p:txBody>
      </p:sp>
      <p:sp>
        <p:nvSpPr>
          <p:cNvPr id="5" name="Date Placeholder 4"/>
          <p:cNvSpPr>
            <a:spLocks noGrp="1"/>
          </p:cNvSpPr>
          <p:nvPr>
            <p:ph type="dt" sz="half"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3C52ADC-F21E-4FCB-BF3B-4B606EDA5969}"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CCSDS Spacecraft Monitoring &amp; Control (SM&amp;C)</a:t>
            </a:r>
          </a:p>
        </p:txBody>
      </p:sp>
      <p:sp>
        <p:nvSpPr>
          <p:cNvPr id="5" name="Date Placeholder 4"/>
          <p:cNvSpPr>
            <a:spLocks noGrp="1"/>
          </p:cNvSpPr>
          <p:nvPr>
            <p:ph type="dt" sz="half"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F99AD70-0F3A-42BF-8662-1B93BEFA3874}"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6623" y="981076"/>
            <a:ext cx="3817327"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74629" y="981076"/>
            <a:ext cx="381879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CCSDS Spacecraft Monitoring &amp; Control (SM&amp;C)</a:t>
            </a:r>
          </a:p>
        </p:txBody>
      </p:sp>
      <p:sp>
        <p:nvSpPr>
          <p:cNvPr id="6" name="Date Placeholder 5"/>
          <p:cNvSpPr>
            <a:spLocks noGrp="1"/>
          </p:cNvSpPr>
          <p:nvPr>
            <p:ph type="dt" sz="half"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1F6AC40-2E37-45E2-A2DD-742674C99ACC}"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7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CCSDS Spacecraft Monitoring &amp; Control (SM&amp;C)</a:t>
            </a:r>
          </a:p>
        </p:txBody>
      </p:sp>
      <p:sp>
        <p:nvSpPr>
          <p:cNvPr id="8" name="Date Placeholder 7"/>
          <p:cNvSpPr>
            <a:spLocks noGrp="1"/>
          </p:cNvSpPr>
          <p:nvPr>
            <p:ph type="dt" sz="half"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CF987DC-8748-4F7F-9976-E87F74BFD1D0}"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a:t>Click to edit Master title style</a:t>
            </a:r>
          </a:p>
        </p:txBody>
      </p:sp>
      <p:sp>
        <p:nvSpPr>
          <p:cNvPr id="3" name="Content Placeholder 2"/>
          <p:cNvSpPr>
            <a:spLocks noGrp="1"/>
          </p:cNvSpPr>
          <p:nvPr>
            <p:ph idx="1"/>
          </p:nvPr>
        </p:nvSpPr>
        <p:spPr>
          <a:xfrm>
            <a:off x="457200" y="990600"/>
            <a:ext cx="8229600" cy="5135563"/>
          </a:xfrm>
          <a:prstGeom prst="rect">
            <a:avLst/>
          </a:prstGeom>
        </p:spPr>
        <p:txBody>
          <a:bodyPr/>
          <a:lstStyle>
            <a:lvl1pPr marL="346075" indent="-346075">
              <a:lnSpc>
                <a:spcPct val="100000"/>
              </a:lnSpc>
              <a:spcBef>
                <a:spcPts val="0"/>
              </a:spcBef>
              <a:buFont typeface="Wingdings" pitchFamily="2" charset="2"/>
              <a:buChar char=""/>
              <a:defRPr b="0"/>
            </a:lvl1pPr>
            <a:lvl2pPr marL="684213" indent="-336550">
              <a:lnSpc>
                <a:spcPct val="100000"/>
              </a:lnSpc>
              <a:spcBef>
                <a:spcPts val="0"/>
              </a:spcBef>
              <a:buFont typeface="Wingdings" pitchFamily="2" charset="2"/>
              <a:buChar char=""/>
              <a:defRPr sz="2400" b="0"/>
            </a:lvl2pPr>
            <a:lvl3pPr>
              <a:lnSpc>
                <a:spcPct val="100000"/>
              </a:lnSpc>
              <a:spcBef>
                <a:spcPts val="0"/>
              </a:spcBef>
              <a:buFont typeface="Wingdings" pitchFamily="2" charset="2"/>
              <a:buChar char=""/>
              <a:defRPr sz="2200" b="0"/>
            </a:lvl3pPr>
            <a:lvl4pPr>
              <a:lnSpc>
                <a:spcPct val="100000"/>
              </a:lnSpc>
              <a:spcBef>
                <a:spcPts val="0"/>
              </a:spcBef>
              <a:buFont typeface="Wingdings" pitchFamily="2" charset="2"/>
              <a:buChar char=""/>
              <a:defRPr b="0"/>
            </a:lvl4pPr>
            <a:lvl5pPr>
              <a:lnSpc>
                <a:spcPct val="100000"/>
              </a:lnSpc>
              <a:spcBef>
                <a:spcPts val="0"/>
              </a:spcBef>
              <a:buFont typeface="Wingdings" pitchFamily="2" charset="2"/>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024"/>
          <p:cNvSpPr>
            <a:spLocks noGrp="1" noChangeArrowheads="1"/>
          </p:cNvSpPr>
          <p:nvPr>
            <p:ph type="sldNum" sz="quarter" idx="10"/>
          </p:nvPr>
        </p:nvSpPr>
        <p:spPr>
          <a:ln/>
        </p:spPr>
        <p:txBody>
          <a:bodyPr/>
          <a:lstStyle>
            <a:lvl1pPr>
              <a:defRPr/>
            </a:lvl1pPr>
          </a:lstStyle>
          <a:p>
            <a:pPr>
              <a:defRPr/>
            </a:pPr>
            <a:fld id="{C6DE6701-7125-43E0-8268-7390181182C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t>CCSDS Spacecraft Monitoring &amp; Control (SM&amp;C)</a:t>
            </a:r>
          </a:p>
        </p:txBody>
      </p:sp>
      <p:sp>
        <p:nvSpPr>
          <p:cNvPr id="4" name="Date Placeholder 3"/>
          <p:cNvSpPr>
            <a:spLocks noGrp="1"/>
          </p:cNvSpPr>
          <p:nvPr>
            <p:ph type="dt" sz="half"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114D71DA-691A-459E-87B6-63E1EA24521D}"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CCSDS Spacecraft Monitoring &amp; Control (SM&amp;C)</a:t>
            </a:r>
          </a:p>
        </p:txBody>
      </p:sp>
      <p:sp>
        <p:nvSpPr>
          <p:cNvPr id="3" name="Date Placeholder 2"/>
          <p:cNvSpPr>
            <a:spLocks noGrp="1"/>
          </p:cNvSpPr>
          <p:nvPr>
            <p:ph type="dt" sz="half"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3216296A-50DE-4B8A-94A6-45A18F7B1F2A}"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CCSDS Spacecraft Monitoring &amp; Control (SM&amp;C)</a:t>
            </a:r>
          </a:p>
        </p:txBody>
      </p:sp>
      <p:sp>
        <p:nvSpPr>
          <p:cNvPr id="6" name="Date Placeholder 5"/>
          <p:cNvSpPr>
            <a:spLocks noGrp="1"/>
          </p:cNvSpPr>
          <p:nvPr>
            <p:ph type="dt" sz="half"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EDFABA2-BFEF-4270-91B0-74BAB5EFF744}"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CCSDS Spacecraft Monitoring &amp; Control (SM&amp;C)</a:t>
            </a:r>
          </a:p>
        </p:txBody>
      </p:sp>
      <p:sp>
        <p:nvSpPr>
          <p:cNvPr id="6" name="Date Placeholder 5"/>
          <p:cNvSpPr>
            <a:spLocks noGrp="1"/>
          </p:cNvSpPr>
          <p:nvPr>
            <p:ph type="dt" sz="half"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EFBC917-F54A-4D63-8B88-49245A0BA580}"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CCSDS Spacecraft Monitoring &amp; Control (SM&amp;C)</a:t>
            </a:r>
          </a:p>
        </p:txBody>
      </p:sp>
      <p:sp>
        <p:nvSpPr>
          <p:cNvPr id="5" name="Date Placeholder 4"/>
          <p:cNvSpPr>
            <a:spLocks noGrp="1"/>
          </p:cNvSpPr>
          <p:nvPr>
            <p:ph type="dt" sz="half"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8A868D3-1A49-47C1-B56F-E1FC02E5F277}"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0320" y="188913"/>
            <a:ext cx="1943100" cy="5976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6623" y="188913"/>
            <a:ext cx="5693020" cy="5976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CCSDS Spacecraft Monitoring &amp; Control (SM&amp;C)</a:t>
            </a:r>
          </a:p>
        </p:txBody>
      </p:sp>
      <p:sp>
        <p:nvSpPr>
          <p:cNvPr id="5" name="Date Placeholder 4"/>
          <p:cNvSpPr>
            <a:spLocks noGrp="1"/>
          </p:cNvSpPr>
          <p:nvPr>
            <p:ph type="dt" sz="half"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612145C-D60D-4472-A35F-DE68EEB986FF}"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accent1">
                    <a:lumMod val="50000"/>
                  </a:schemeClr>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accent1">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24"/>
          <p:cNvSpPr>
            <a:spLocks noGrp="1" noChangeArrowheads="1"/>
          </p:cNvSpPr>
          <p:nvPr>
            <p:ph type="sldNum" sz="quarter" idx="10"/>
          </p:nvPr>
        </p:nvSpPr>
        <p:spPr>
          <a:ln/>
        </p:spPr>
        <p:txBody>
          <a:bodyPr/>
          <a:lstStyle>
            <a:lvl1pPr>
              <a:defRPr/>
            </a:lvl1pPr>
          </a:lstStyle>
          <a:p>
            <a:pPr>
              <a:defRPr/>
            </a:pPr>
            <a:fld id="{7EC8AFD7-58B7-4D4F-84B0-658BD2B813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a:t>Click to edit Master title style</a:t>
            </a:r>
          </a:p>
        </p:txBody>
      </p:sp>
      <p:sp>
        <p:nvSpPr>
          <p:cNvPr id="3" name="Content Placeholder 2"/>
          <p:cNvSpPr>
            <a:spLocks noGrp="1"/>
          </p:cNvSpPr>
          <p:nvPr>
            <p:ph sz="half" idx="1"/>
          </p:nvPr>
        </p:nvSpPr>
        <p:spPr>
          <a:xfrm>
            <a:off x="457200" y="990600"/>
            <a:ext cx="4038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90600"/>
            <a:ext cx="4038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24"/>
          <p:cNvSpPr>
            <a:spLocks noGrp="1" noChangeArrowheads="1"/>
          </p:cNvSpPr>
          <p:nvPr>
            <p:ph type="sldNum" sz="quarter" idx="10"/>
          </p:nvPr>
        </p:nvSpPr>
        <p:spPr>
          <a:ln/>
        </p:spPr>
        <p:txBody>
          <a:bodyPr/>
          <a:lstStyle>
            <a:lvl1pPr>
              <a:defRPr/>
            </a:lvl1pPr>
          </a:lstStyle>
          <a:p>
            <a:pPr>
              <a:defRPr/>
            </a:pPr>
            <a:fld id="{D4E576D9-0004-4B5A-A8BD-A069E646B4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24"/>
          <p:cNvSpPr>
            <a:spLocks noGrp="1" noChangeArrowheads="1"/>
          </p:cNvSpPr>
          <p:nvPr>
            <p:ph type="sldNum" sz="quarter" idx="10"/>
          </p:nvPr>
        </p:nvSpPr>
        <p:spPr>
          <a:ln/>
        </p:spPr>
        <p:txBody>
          <a:bodyPr/>
          <a:lstStyle>
            <a:lvl1pPr>
              <a:defRPr/>
            </a:lvl1pPr>
          </a:lstStyle>
          <a:p>
            <a:pPr>
              <a:defRPr/>
            </a:pPr>
            <a:fld id="{ACE373CD-B7F0-4829-852E-34755187BF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a:t>Click to edit Master title style</a:t>
            </a:r>
          </a:p>
        </p:txBody>
      </p:sp>
      <p:sp>
        <p:nvSpPr>
          <p:cNvPr id="3" name="Rectangle 2024"/>
          <p:cNvSpPr>
            <a:spLocks noGrp="1" noChangeArrowheads="1"/>
          </p:cNvSpPr>
          <p:nvPr>
            <p:ph type="sldNum" sz="quarter" idx="10"/>
          </p:nvPr>
        </p:nvSpPr>
        <p:spPr>
          <a:ln/>
        </p:spPr>
        <p:txBody>
          <a:bodyPr/>
          <a:lstStyle>
            <a:lvl1pPr>
              <a:defRPr/>
            </a:lvl1pPr>
          </a:lstStyle>
          <a:p>
            <a:pPr>
              <a:defRPr/>
            </a:pPr>
            <a:fld id="{C246DBB5-1FC3-4A7F-A21A-11B4D61A50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4"/>
          <p:cNvSpPr>
            <a:spLocks noGrp="1" noChangeArrowheads="1"/>
          </p:cNvSpPr>
          <p:nvPr>
            <p:ph type="sldNum" sz="quarter" idx="10"/>
          </p:nvPr>
        </p:nvSpPr>
        <p:spPr>
          <a:ln/>
        </p:spPr>
        <p:txBody>
          <a:bodyPr/>
          <a:lstStyle>
            <a:lvl1pPr>
              <a:defRPr/>
            </a:lvl1pPr>
          </a:lstStyle>
          <a:p>
            <a:pPr>
              <a:defRPr/>
            </a:pPr>
            <a:fld id="{59CC76ED-7C72-4A30-9F26-0B1FC0B42FF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pPr>
              <a:defRPr/>
            </a:pPr>
            <a:fld id="{C43AD80D-2630-472C-93E3-0344B44A67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pPr>
              <a:defRPr/>
            </a:pPr>
            <a:fld id="{74FAA9AD-347D-421A-BAF4-BB0A9EA8B2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5.jpeg"/><Relationship Id="rId2" Type="http://schemas.openxmlformats.org/officeDocument/2006/relationships/slideLayout" Target="../slideLayouts/slideLayout16.xml"/><Relationship Id="rId16"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hyperlink" Target="http://public.ccsds.org/sites/pr/CCSDS%20Logos/CCSDSLogoNoOrg.jpg" TargetMode="Externa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p:nvSpPr>
        <p:spPr bwMode="auto">
          <a:xfrm>
            <a:off x="487363" y="838200"/>
            <a:ext cx="8243887" cy="0"/>
          </a:xfrm>
          <a:prstGeom prst="line">
            <a:avLst/>
          </a:prstGeom>
          <a:noFill/>
          <a:ln w="1651">
            <a:solidFill>
              <a:srgbClr val="333399"/>
            </a:solidFill>
            <a:round/>
            <a:headEnd/>
            <a:tailEnd/>
          </a:ln>
        </p:spPr>
        <p:txBody>
          <a:bodyPr/>
          <a:lstStyle/>
          <a:p>
            <a:pPr>
              <a:defRPr/>
            </a:pPr>
            <a:endParaRPr lang="en-US"/>
          </a:p>
        </p:txBody>
      </p:sp>
      <p:sp>
        <p:nvSpPr>
          <p:cNvPr id="540648" name="Rectangle 2024"/>
          <p:cNvSpPr>
            <a:spLocks noGrp="1" noChangeArrowheads="1"/>
          </p:cNvSpPr>
          <p:nvPr>
            <p:ph type="sldNum" sz="quarter" idx="4"/>
          </p:nvPr>
        </p:nvSpPr>
        <p:spPr bwMode="auto">
          <a:xfrm>
            <a:off x="6781800" y="6473825"/>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1531F4F6-67AC-4E70-9FDD-B4038FE54F88}" type="slidenum">
              <a:rPr lang="en-US"/>
              <a:pPr>
                <a:defRPr/>
              </a:pPr>
              <a:t>‹#›</a:t>
            </a:fld>
            <a:endParaRPr lang="en-US"/>
          </a:p>
        </p:txBody>
      </p:sp>
      <p:pic>
        <p:nvPicPr>
          <p:cNvPr id="2050" name="Picture 2" descr="C:\Users\mkearney\Documents\Documents - MSFC files\Art Projects\Logos\CCSDS\Logos - Official currently in use\CCSDS Logo Stacked\ccsdslogo-stacked-4color-gra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8660" y="83760"/>
            <a:ext cx="1605435" cy="65667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6" name="Rectangle 32"/>
          <p:cNvSpPr>
            <a:spLocks noChangeArrowheads="1"/>
          </p:cNvSpPr>
          <p:nvPr/>
        </p:nvSpPr>
        <p:spPr bwMode="auto">
          <a:xfrm>
            <a:off x="2" y="0"/>
            <a:ext cx="971550" cy="6858000"/>
          </a:xfrm>
          <a:prstGeom prst="rect">
            <a:avLst/>
          </a:prstGeom>
          <a:solidFill>
            <a:srgbClr val="AAC9E9"/>
          </a:solidFill>
          <a:ln w="9525">
            <a:noFill/>
            <a:miter lim="800000"/>
            <a:headEnd/>
            <a:tailEnd/>
          </a:ln>
          <a:effectLst/>
        </p:spPr>
        <p:txBody>
          <a:bodyPr wrap="none"/>
          <a:lstStyle/>
          <a:p>
            <a:pPr algn="ctr" eaLnBrk="1" hangingPunct="1">
              <a:spcBef>
                <a:spcPct val="50000"/>
              </a:spcBef>
            </a:pPr>
            <a:endParaRPr lang="en-GB" sz="900" b="1">
              <a:solidFill>
                <a:srgbClr val="002F8C"/>
              </a:solidFill>
              <a:latin typeface="Tahoma" pitchFamily="34" charset="0"/>
            </a:endParaRPr>
          </a:p>
          <a:p>
            <a:pPr algn="ctr" eaLnBrk="1" hangingPunct="1">
              <a:spcBef>
                <a:spcPct val="50000"/>
              </a:spcBef>
            </a:pPr>
            <a:br>
              <a:rPr lang="en-GB" sz="900" b="1">
                <a:solidFill>
                  <a:srgbClr val="002F8C"/>
                </a:solidFill>
                <a:latin typeface="Tahoma" pitchFamily="34" charset="0"/>
              </a:rPr>
            </a:br>
            <a:r>
              <a:rPr lang="en-GB" sz="900" b="1">
                <a:solidFill>
                  <a:srgbClr val="002F8C"/>
                </a:solidFill>
                <a:latin typeface="Tahoma" pitchFamily="34" charset="0"/>
              </a:rPr>
              <a:t>Spacecraft</a:t>
            </a:r>
            <a:br>
              <a:rPr lang="en-GB" sz="900" b="1">
                <a:solidFill>
                  <a:srgbClr val="002F8C"/>
                </a:solidFill>
                <a:latin typeface="Tahoma" pitchFamily="34" charset="0"/>
              </a:rPr>
            </a:br>
            <a:r>
              <a:rPr lang="en-GB" sz="900" b="1">
                <a:solidFill>
                  <a:srgbClr val="002F8C"/>
                </a:solidFill>
                <a:latin typeface="Tahoma" pitchFamily="34" charset="0"/>
              </a:rPr>
              <a:t>Monitoring</a:t>
            </a:r>
            <a:br>
              <a:rPr lang="en-GB" sz="900" b="1">
                <a:solidFill>
                  <a:srgbClr val="002F8C"/>
                </a:solidFill>
                <a:latin typeface="Tahoma" pitchFamily="34" charset="0"/>
              </a:rPr>
            </a:br>
            <a:r>
              <a:rPr lang="en-GB" sz="900" b="1">
                <a:solidFill>
                  <a:srgbClr val="002F8C"/>
                </a:solidFill>
                <a:latin typeface="Tahoma" pitchFamily="34" charset="0"/>
              </a:rPr>
              <a:t>&amp; Control</a:t>
            </a:r>
            <a:br>
              <a:rPr lang="en-GB" sz="900" b="1">
                <a:solidFill>
                  <a:srgbClr val="002F8C"/>
                </a:solidFill>
                <a:latin typeface="Tahoma" pitchFamily="34" charset="0"/>
              </a:rPr>
            </a:br>
            <a:r>
              <a:rPr lang="en-GB" sz="900" b="1">
                <a:solidFill>
                  <a:srgbClr val="002F8C"/>
                </a:solidFill>
                <a:latin typeface="Tahoma" pitchFamily="34" charset="0"/>
              </a:rPr>
              <a:t>Working Group</a:t>
            </a:r>
          </a:p>
        </p:txBody>
      </p:sp>
      <p:sp>
        <p:nvSpPr>
          <p:cNvPr id="1026" name="Rectangle 2"/>
          <p:cNvSpPr>
            <a:spLocks noGrp="1" noChangeArrowheads="1"/>
          </p:cNvSpPr>
          <p:nvPr>
            <p:ph type="title"/>
          </p:nvPr>
        </p:nvSpPr>
        <p:spPr bwMode="auto">
          <a:xfrm>
            <a:off x="1116623" y="188913"/>
            <a:ext cx="7760677" cy="647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GB" altLang="en-GB"/>
          </a:p>
        </p:txBody>
      </p:sp>
      <p:sp>
        <p:nvSpPr>
          <p:cNvPr id="1027" name="Rectangle 3"/>
          <p:cNvSpPr>
            <a:spLocks noGrp="1" noChangeArrowheads="1"/>
          </p:cNvSpPr>
          <p:nvPr>
            <p:ph type="body" idx="1"/>
          </p:nvPr>
        </p:nvSpPr>
        <p:spPr bwMode="auto">
          <a:xfrm>
            <a:off x="1116624" y="981076"/>
            <a:ext cx="7776797" cy="51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GB" altLang="en-GB"/>
          </a:p>
          <a:p>
            <a:pPr lvl="1"/>
            <a:endParaRPr lang="en-GB" altLang="en-GB"/>
          </a:p>
          <a:p>
            <a:pPr lvl="2"/>
            <a:endParaRPr lang="en-GB" altLang="en-GB"/>
          </a:p>
          <a:p>
            <a:pPr lvl="3"/>
            <a:endParaRPr lang="en-GB" altLang="en-GB"/>
          </a:p>
          <a:p>
            <a:pPr lvl="1"/>
            <a:endParaRPr lang="en-GB" altLang="en-GB"/>
          </a:p>
          <a:p>
            <a:pPr lvl="2"/>
            <a:endParaRPr lang="en-GB" altLang="en-GB"/>
          </a:p>
          <a:p>
            <a:pPr lvl="3"/>
            <a:endParaRPr lang="en-GB" altLang="en-GB"/>
          </a:p>
          <a:p>
            <a:pPr lvl="3"/>
            <a:endParaRPr lang="en-GB" altLang="en-GB"/>
          </a:p>
        </p:txBody>
      </p:sp>
      <p:sp>
        <p:nvSpPr>
          <p:cNvPr id="1037" name="Rectangle 13"/>
          <p:cNvSpPr>
            <a:spLocks noGrp="1" noChangeArrowheads="1"/>
          </p:cNvSpPr>
          <p:nvPr>
            <p:ph type="ftr" sz="quarter" idx="3"/>
          </p:nvPr>
        </p:nvSpPr>
        <p:spPr bwMode="auto">
          <a:xfrm>
            <a:off x="1116625" y="6524628"/>
            <a:ext cx="525633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rgbClr val="00308C"/>
                </a:solidFill>
              </a:defRPr>
            </a:lvl1pPr>
          </a:lstStyle>
          <a:p>
            <a:r>
              <a:rPr lang="en-US" altLang="en-US">
                <a:latin typeface="Tahoma" pitchFamily="34" charset="0"/>
              </a:rPr>
              <a:t>CCSDS Spacecraft Monitoring &amp; Control (SM&amp;C)</a:t>
            </a:r>
          </a:p>
        </p:txBody>
      </p:sp>
      <p:sp>
        <p:nvSpPr>
          <p:cNvPr id="1042" name="Text Box 18"/>
          <p:cNvSpPr txBox="1">
            <a:spLocks noChangeArrowheads="1"/>
          </p:cNvSpPr>
          <p:nvPr/>
        </p:nvSpPr>
        <p:spPr bwMode="auto">
          <a:xfrm>
            <a:off x="2195148" y="3860800"/>
            <a:ext cx="2089638" cy="457200"/>
          </a:xfrm>
          <a:prstGeom prst="rect">
            <a:avLst/>
          </a:prstGeom>
          <a:noFill/>
          <a:ln w="9525">
            <a:noFill/>
            <a:miter lim="800000"/>
            <a:headEnd/>
            <a:tailEnd/>
          </a:ln>
          <a:effectLst/>
        </p:spPr>
        <p:txBody>
          <a:bodyPr>
            <a:spAutoFit/>
          </a:bodyPr>
          <a:lstStyle/>
          <a:p>
            <a:pPr eaLnBrk="1" hangingPunct="1">
              <a:spcBef>
                <a:spcPct val="50000"/>
              </a:spcBef>
            </a:pPr>
            <a:endParaRPr lang="en-US">
              <a:solidFill>
                <a:srgbClr val="000000"/>
              </a:solidFill>
            </a:endParaRPr>
          </a:p>
        </p:txBody>
      </p:sp>
      <p:sp>
        <p:nvSpPr>
          <p:cNvPr id="1045" name="Rectangle 21"/>
          <p:cNvSpPr>
            <a:spLocks noChangeArrowheads="1"/>
          </p:cNvSpPr>
          <p:nvPr/>
        </p:nvSpPr>
        <p:spPr bwMode="auto">
          <a:xfrm>
            <a:off x="1403839" y="3521790"/>
            <a:ext cx="184731" cy="246221"/>
          </a:xfrm>
          <a:prstGeom prst="rect">
            <a:avLst/>
          </a:prstGeom>
          <a:noFill/>
          <a:ln w="9525" algn="ctr">
            <a:noFill/>
            <a:miter lim="800000"/>
            <a:headEnd/>
            <a:tailEnd/>
          </a:ln>
          <a:effectLst/>
        </p:spPr>
        <p:txBody>
          <a:bodyPr wrap="none" anchor="ctr">
            <a:spAutoFit/>
          </a:bodyPr>
          <a:lstStyle/>
          <a:p>
            <a:pPr eaLnBrk="1" hangingPunct="1">
              <a:spcBef>
                <a:spcPct val="50000"/>
              </a:spcBef>
            </a:pPr>
            <a:endParaRPr lang="en-US" sz="1000">
              <a:solidFill>
                <a:srgbClr val="002F8C"/>
              </a:solidFill>
              <a:latin typeface="Tahoma" pitchFamily="34" charset="0"/>
            </a:endParaRPr>
          </a:p>
        </p:txBody>
      </p:sp>
      <p:sp>
        <p:nvSpPr>
          <p:cNvPr id="1046" name="Text Box 22"/>
          <p:cNvSpPr txBox="1">
            <a:spLocks noChangeArrowheads="1"/>
          </p:cNvSpPr>
          <p:nvPr/>
        </p:nvSpPr>
        <p:spPr bwMode="auto">
          <a:xfrm>
            <a:off x="0" y="6583366"/>
            <a:ext cx="1186962" cy="274637"/>
          </a:xfrm>
          <a:prstGeom prst="rect">
            <a:avLst/>
          </a:prstGeom>
          <a:noFill/>
          <a:ln w="9525" algn="ctr">
            <a:noFill/>
            <a:miter lim="800000"/>
            <a:headEnd/>
            <a:tailEnd/>
          </a:ln>
          <a:effectLst/>
        </p:spPr>
        <p:txBody>
          <a:bodyPr>
            <a:spAutoFit/>
          </a:bodyPr>
          <a:lstStyle/>
          <a:p>
            <a:pPr algn="ctr" eaLnBrk="1" hangingPunct="1">
              <a:spcBef>
                <a:spcPct val="50000"/>
              </a:spcBef>
            </a:pPr>
            <a:endParaRPr lang="en-US" sz="1200" b="1">
              <a:solidFill>
                <a:srgbClr val="000099"/>
              </a:solidFill>
              <a:latin typeface="Tahoma" pitchFamily="34" charset="0"/>
            </a:endParaRPr>
          </a:p>
        </p:txBody>
      </p:sp>
      <p:sp>
        <p:nvSpPr>
          <p:cNvPr id="1049" name="Rectangle 25"/>
          <p:cNvSpPr>
            <a:spLocks noGrp="1" noChangeArrowheads="1"/>
          </p:cNvSpPr>
          <p:nvPr>
            <p:ph type="dt" sz="half" idx="2"/>
          </p:nvPr>
        </p:nvSpPr>
        <p:spPr bwMode="auto">
          <a:xfrm>
            <a:off x="1116624" y="6308728"/>
            <a:ext cx="3154974"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rgbClr val="002F8C"/>
                </a:solidFill>
              </a:defRPr>
            </a:lvl1pPr>
          </a:lstStyle>
          <a:p>
            <a:pPr eaLnBrk="1" hangingPunct="1"/>
            <a:endParaRPr lang="en-GB">
              <a:latin typeface="Tahoma" pitchFamily="34" charset="0"/>
            </a:endParaRPr>
          </a:p>
        </p:txBody>
      </p:sp>
      <p:sp>
        <p:nvSpPr>
          <p:cNvPr id="1051" name="Rectangle 27"/>
          <p:cNvSpPr>
            <a:spLocks noGrp="1" noChangeArrowheads="1"/>
          </p:cNvSpPr>
          <p:nvPr>
            <p:ph type="sldNum" sz="quarter" idx="4"/>
          </p:nvPr>
        </p:nvSpPr>
        <p:spPr bwMode="auto">
          <a:xfrm>
            <a:off x="2" y="6572253"/>
            <a:ext cx="971550"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r">
              <a:lnSpc>
                <a:spcPct val="90000"/>
              </a:lnSpc>
              <a:defRPr sz="1200" b="1">
                <a:solidFill>
                  <a:schemeClr val="bg1"/>
                </a:solidFill>
              </a:defRPr>
            </a:lvl1pPr>
          </a:lstStyle>
          <a:p>
            <a:pPr eaLnBrk="1" hangingPunct="1">
              <a:spcBef>
                <a:spcPct val="50000"/>
              </a:spcBef>
            </a:pPr>
            <a:fld id="{20C1263F-BB23-4EBB-8444-4A8509E96901}" type="slidenum">
              <a:rPr lang="en-GB" smtClean="0">
                <a:solidFill>
                  <a:srgbClr val="FFFFFF"/>
                </a:solidFill>
                <a:latin typeface="Tahoma" pitchFamily="34" charset="0"/>
              </a:rPr>
              <a:pPr eaLnBrk="1" hangingPunct="1">
                <a:spcBef>
                  <a:spcPct val="50000"/>
                </a:spcBef>
              </a:pPr>
              <a:t>‹#›</a:t>
            </a:fld>
            <a:endParaRPr lang="en-GB">
              <a:solidFill>
                <a:srgbClr val="000099"/>
              </a:solidFill>
              <a:latin typeface="Tahoma" pitchFamily="34" charset="0"/>
            </a:endParaRPr>
          </a:p>
        </p:txBody>
      </p:sp>
      <p:pic>
        <p:nvPicPr>
          <p:cNvPr id="1058" name="Picture 34" descr="Land station pair"/>
          <p:cNvPicPr>
            <a:picLocks noChangeAspect="1" noChangeArrowheads="1"/>
          </p:cNvPicPr>
          <p:nvPr/>
        </p:nvPicPr>
        <p:blipFill>
          <a:blip r:embed="rId13" cstate="print"/>
          <a:srcRect/>
          <a:stretch>
            <a:fillRect/>
          </a:stretch>
        </p:blipFill>
        <p:spPr bwMode="auto">
          <a:xfrm>
            <a:off x="2" y="3573466"/>
            <a:ext cx="971550" cy="935037"/>
          </a:xfrm>
          <a:prstGeom prst="rect">
            <a:avLst/>
          </a:prstGeom>
          <a:noFill/>
        </p:spPr>
      </p:pic>
      <p:pic>
        <p:nvPicPr>
          <p:cNvPr id="1059" name="Picture 35" descr="envisat"/>
          <p:cNvPicPr>
            <a:picLocks noChangeAspect="1" noChangeArrowheads="1"/>
          </p:cNvPicPr>
          <p:nvPr/>
        </p:nvPicPr>
        <p:blipFill>
          <a:blip r:embed="rId14" cstate="print"/>
          <a:srcRect/>
          <a:stretch>
            <a:fillRect/>
          </a:stretch>
        </p:blipFill>
        <p:spPr bwMode="auto">
          <a:xfrm>
            <a:off x="0" y="2708275"/>
            <a:ext cx="973015" cy="890588"/>
          </a:xfrm>
          <a:prstGeom prst="rect">
            <a:avLst/>
          </a:prstGeom>
          <a:noFill/>
        </p:spPr>
      </p:pic>
      <p:pic>
        <p:nvPicPr>
          <p:cNvPr id="1061" name="Picture 37" descr="Full color JPEG without the .ORG.">
            <a:hlinkClick r:id="rId15"/>
          </p:cNvPr>
          <p:cNvPicPr>
            <a:picLocks noChangeAspect="1" noChangeArrowheads="1"/>
          </p:cNvPicPr>
          <p:nvPr/>
        </p:nvPicPr>
        <p:blipFill>
          <a:blip r:embed="rId16" cstate="print"/>
          <a:srcRect/>
          <a:stretch>
            <a:fillRect/>
          </a:stretch>
        </p:blipFill>
        <p:spPr bwMode="auto">
          <a:xfrm>
            <a:off x="7524750" y="6278563"/>
            <a:ext cx="1440473" cy="495300"/>
          </a:xfrm>
          <a:prstGeom prst="rect">
            <a:avLst/>
          </a:prstGeom>
          <a:noFill/>
        </p:spPr>
      </p:pic>
      <p:pic>
        <p:nvPicPr>
          <p:cNvPr id="1141" name="Picture 117" descr="esa"/>
          <p:cNvPicPr>
            <a:picLocks noChangeAspect="1" noChangeArrowheads="1"/>
          </p:cNvPicPr>
          <p:nvPr/>
        </p:nvPicPr>
        <p:blipFill>
          <a:blip r:embed="rId17" cstate="print"/>
          <a:srcRect/>
          <a:stretch>
            <a:fillRect/>
          </a:stretch>
        </p:blipFill>
        <p:spPr bwMode="auto">
          <a:xfrm>
            <a:off x="0" y="4508500"/>
            <a:ext cx="973015" cy="1066800"/>
          </a:xfrm>
          <a:prstGeom prst="rect">
            <a:avLst/>
          </a:prstGeom>
          <a:noFill/>
        </p:spPr>
      </p:pic>
      <p:grpSp>
        <p:nvGrpSpPr>
          <p:cNvPr id="2" name="Group 118"/>
          <p:cNvGrpSpPr>
            <a:grpSpLocks/>
          </p:cNvGrpSpPr>
          <p:nvPr/>
        </p:nvGrpSpPr>
        <p:grpSpPr bwMode="auto">
          <a:xfrm>
            <a:off x="68875" y="1"/>
            <a:ext cx="863111" cy="398463"/>
            <a:chOff x="43" y="71"/>
            <a:chExt cx="544" cy="136"/>
          </a:xfrm>
        </p:grpSpPr>
        <p:grpSp>
          <p:nvGrpSpPr>
            <p:cNvPr id="3" name="Group 119"/>
            <p:cNvGrpSpPr>
              <a:grpSpLocks/>
            </p:cNvGrpSpPr>
            <p:nvPr userDrawn="1"/>
          </p:nvGrpSpPr>
          <p:grpSpPr bwMode="auto">
            <a:xfrm>
              <a:off x="135" y="143"/>
              <a:ext cx="413" cy="34"/>
              <a:chOff x="748" y="436"/>
              <a:chExt cx="413" cy="34"/>
            </a:xfrm>
          </p:grpSpPr>
          <p:sp>
            <p:nvSpPr>
              <p:cNvPr id="1144" name="Line 120"/>
              <p:cNvSpPr>
                <a:spLocks noChangeShapeType="1"/>
              </p:cNvSpPr>
              <p:nvPr userDrawn="1"/>
            </p:nvSpPr>
            <p:spPr bwMode="auto">
              <a:xfrm flipH="1">
                <a:off x="769" y="436"/>
                <a:ext cx="66"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45" name="Line 121"/>
              <p:cNvSpPr>
                <a:spLocks noChangeShapeType="1"/>
              </p:cNvSpPr>
              <p:nvPr userDrawn="1"/>
            </p:nvSpPr>
            <p:spPr bwMode="auto">
              <a:xfrm flipH="1">
                <a:off x="748" y="467"/>
                <a:ext cx="69"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46" name="Line 122"/>
              <p:cNvSpPr>
                <a:spLocks noChangeShapeType="1"/>
              </p:cNvSpPr>
              <p:nvPr userDrawn="1"/>
            </p:nvSpPr>
            <p:spPr bwMode="auto">
              <a:xfrm flipH="1">
                <a:off x="769" y="451"/>
                <a:ext cx="48"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47" name="Arc 123"/>
              <p:cNvSpPr>
                <a:spLocks/>
              </p:cNvSpPr>
              <p:nvPr userDrawn="1"/>
            </p:nvSpPr>
            <p:spPr bwMode="auto">
              <a:xfrm rot="5400000" flipH="1" flipV="1">
                <a:off x="752" y="435"/>
                <a:ext cx="15" cy="1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48" name="Arc 124"/>
              <p:cNvSpPr>
                <a:spLocks/>
              </p:cNvSpPr>
              <p:nvPr userDrawn="1"/>
            </p:nvSpPr>
            <p:spPr bwMode="auto">
              <a:xfrm rot="-5400000" flipH="1" flipV="1">
                <a:off x="818" y="450"/>
                <a:ext cx="16" cy="17"/>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grpSp>
            <p:nvGrpSpPr>
              <p:cNvPr id="4" name="Group 125"/>
              <p:cNvGrpSpPr>
                <a:grpSpLocks/>
              </p:cNvGrpSpPr>
              <p:nvPr userDrawn="1"/>
            </p:nvGrpSpPr>
            <p:grpSpPr bwMode="auto">
              <a:xfrm>
                <a:off x="858" y="436"/>
                <a:ext cx="98" cy="34"/>
                <a:chOff x="2472" y="1480"/>
                <a:chExt cx="363" cy="181"/>
              </a:xfrm>
            </p:grpSpPr>
            <p:sp>
              <p:nvSpPr>
                <p:cNvPr id="1150" name="Line 126"/>
                <p:cNvSpPr>
                  <a:spLocks noChangeShapeType="1"/>
                </p:cNvSpPr>
                <p:nvPr userDrawn="1"/>
              </p:nvSpPr>
              <p:spPr bwMode="auto">
                <a:xfrm flipH="1">
                  <a:off x="2472"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51" name="Arc 127"/>
                <p:cNvSpPr>
                  <a:spLocks/>
                </p:cNvSpPr>
                <p:nvPr userDrawn="1"/>
              </p:nvSpPr>
              <p:spPr bwMode="auto">
                <a:xfrm rot="-10800000" flipH="1" flipV="1">
                  <a:off x="2472"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52" name="Line 128"/>
                <p:cNvSpPr>
                  <a:spLocks noChangeShapeType="1"/>
                </p:cNvSpPr>
                <p:nvPr userDrawn="1"/>
              </p:nvSpPr>
              <p:spPr bwMode="auto">
                <a:xfrm flipH="1">
                  <a:off x="2653"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53" name="Line 129"/>
                <p:cNvSpPr>
                  <a:spLocks noChangeShapeType="1"/>
                </p:cNvSpPr>
                <p:nvPr userDrawn="1"/>
              </p:nvSpPr>
              <p:spPr bwMode="auto">
                <a:xfrm flipH="1">
                  <a:off x="2835"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54" name="Arc 130"/>
                <p:cNvSpPr>
                  <a:spLocks/>
                </p:cNvSpPr>
                <p:nvPr userDrawn="1"/>
              </p:nvSpPr>
              <p:spPr bwMode="auto">
                <a:xfrm rot="-10800000" flipH="1" flipV="1">
                  <a:off x="2653"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55" name="Arc 131"/>
                <p:cNvSpPr>
                  <a:spLocks/>
                </p:cNvSpPr>
                <p:nvPr userDrawn="1"/>
              </p:nvSpPr>
              <p:spPr bwMode="auto">
                <a:xfrm rot="10800000" flipV="1">
                  <a:off x="2789"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56" name="Arc 132"/>
                <p:cNvSpPr>
                  <a:spLocks/>
                </p:cNvSpPr>
                <p:nvPr userDrawn="1"/>
              </p:nvSpPr>
              <p:spPr bwMode="auto">
                <a:xfrm rot="10800000" flipV="1">
                  <a:off x="2608"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57" name="Line 133"/>
                <p:cNvSpPr>
                  <a:spLocks noChangeShapeType="1"/>
                </p:cNvSpPr>
                <p:nvPr userDrawn="1"/>
              </p:nvSpPr>
              <p:spPr bwMode="auto">
                <a:xfrm flipH="1">
                  <a:off x="2517" y="1480"/>
                  <a:ext cx="91"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58" name="Line 134"/>
                <p:cNvSpPr>
                  <a:spLocks noChangeShapeType="1"/>
                </p:cNvSpPr>
                <p:nvPr userDrawn="1"/>
              </p:nvSpPr>
              <p:spPr bwMode="auto">
                <a:xfrm flipH="1">
                  <a:off x="2699" y="1480"/>
                  <a:ext cx="91"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grpSp>
          <p:grpSp>
            <p:nvGrpSpPr>
              <p:cNvPr id="5" name="Group 135"/>
              <p:cNvGrpSpPr>
                <a:grpSpLocks/>
              </p:cNvGrpSpPr>
              <p:nvPr userDrawn="1"/>
            </p:nvGrpSpPr>
            <p:grpSpPr bwMode="auto">
              <a:xfrm>
                <a:off x="1067" y="436"/>
                <a:ext cx="94" cy="31"/>
                <a:chOff x="3152" y="1480"/>
                <a:chExt cx="346" cy="181"/>
              </a:xfrm>
            </p:grpSpPr>
            <p:sp>
              <p:nvSpPr>
                <p:cNvPr id="1160" name="Line 136"/>
                <p:cNvSpPr>
                  <a:spLocks noChangeShapeType="1"/>
                </p:cNvSpPr>
                <p:nvPr userDrawn="1"/>
              </p:nvSpPr>
              <p:spPr bwMode="auto">
                <a:xfrm flipH="1">
                  <a:off x="3243" y="1480"/>
                  <a:ext cx="255"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61" name="Line 137"/>
                <p:cNvSpPr>
                  <a:spLocks noChangeShapeType="1"/>
                </p:cNvSpPr>
                <p:nvPr userDrawn="1"/>
              </p:nvSpPr>
              <p:spPr bwMode="auto">
                <a:xfrm flipH="1">
                  <a:off x="3243" y="1661"/>
                  <a:ext cx="255"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62" name="Arc 138"/>
                <p:cNvSpPr>
                  <a:spLocks/>
                </p:cNvSpPr>
                <p:nvPr userDrawn="1"/>
              </p:nvSpPr>
              <p:spPr bwMode="auto">
                <a:xfrm rot="-16200000" flipH="1" flipV="1">
                  <a:off x="3115" y="1517"/>
                  <a:ext cx="181" cy="10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grpSp>
          <p:grpSp>
            <p:nvGrpSpPr>
              <p:cNvPr id="6" name="Group 139"/>
              <p:cNvGrpSpPr>
                <a:grpSpLocks/>
              </p:cNvGrpSpPr>
              <p:nvPr userDrawn="1"/>
            </p:nvGrpSpPr>
            <p:grpSpPr bwMode="auto">
              <a:xfrm>
                <a:off x="972" y="436"/>
                <a:ext cx="86" cy="32"/>
                <a:chOff x="748" y="572"/>
                <a:chExt cx="148" cy="94"/>
              </a:xfrm>
            </p:grpSpPr>
            <p:sp>
              <p:nvSpPr>
                <p:cNvPr id="1164" name="Arc 140"/>
                <p:cNvSpPr>
                  <a:spLocks/>
                </p:cNvSpPr>
                <p:nvPr userDrawn="1"/>
              </p:nvSpPr>
              <p:spPr bwMode="auto">
                <a:xfrm rot="5400000" flipH="1" flipV="1">
                  <a:off x="748" y="580"/>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65" name="Arc 141"/>
                <p:cNvSpPr>
                  <a:spLocks/>
                </p:cNvSpPr>
                <p:nvPr userDrawn="1"/>
              </p:nvSpPr>
              <p:spPr bwMode="auto">
                <a:xfrm rot="5400000" flipH="1" flipV="1">
                  <a:off x="741" y="625"/>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66" name="Arc 142"/>
                <p:cNvSpPr>
                  <a:spLocks/>
                </p:cNvSpPr>
                <p:nvPr userDrawn="1"/>
              </p:nvSpPr>
              <p:spPr bwMode="auto">
                <a:xfrm rot="16200000" flipV="1">
                  <a:off x="812" y="579"/>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67" name="Line 143"/>
                <p:cNvSpPr>
                  <a:spLocks noChangeShapeType="1"/>
                </p:cNvSpPr>
                <p:nvPr userDrawn="1"/>
              </p:nvSpPr>
              <p:spPr bwMode="auto">
                <a:xfrm flipH="1">
                  <a:off x="779" y="573"/>
                  <a:ext cx="49"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68" name="Freeform 144"/>
                <p:cNvSpPr>
                  <a:spLocks/>
                </p:cNvSpPr>
                <p:nvPr userDrawn="1"/>
              </p:nvSpPr>
              <p:spPr bwMode="auto">
                <a:xfrm>
                  <a:off x="776" y="616"/>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28575" cap="flat" cmpd="sng">
                  <a:solidFill>
                    <a:srgbClr val="C0C0C0"/>
                  </a:solidFill>
                  <a:prstDash val="solid"/>
                  <a:round/>
                  <a:headEnd type="none" w="med" len="med"/>
                  <a:tailEnd type="none" w="med" len="me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69" name="Freeform 145"/>
                <p:cNvSpPr>
                  <a:spLocks/>
                </p:cNvSpPr>
                <p:nvPr userDrawn="1"/>
              </p:nvSpPr>
              <p:spPr bwMode="auto">
                <a:xfrm flipV="1">
                  <a:off x="779" y="614"/>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28575" cap="flat" cmpd="sng">
                  <a:solidFill>
                    <a:srgbClr val="C0C0C0"/>
                  </a:solidFill>
                  <a:prstDash val="solid"/>
                  <a:round/>
                  <a:headEnd type="none" w="med" len="med"/>
                  <a:tailEnd type="none" w="med" len="med"/>
                </a:ln>
                <a:effectLst/>
              </p:spPr>
              <p:txBody>
                <a:bodyPr wrap="none" anchor="ctr"/>
                <a:lstStyle/>
                <a:p>
                  <a:pPr eaLnBrk="1" hangingPunct="1">
                    <a:spcBef>
                      <a:spcPct val="50000"/>
                    </a:spcBef>
                  </a:pPr>
                  <a:endParaRPr lang="en-US" sz="1000">
                    <a:solidFill>
                      <a:srgbClr val="002F8C"/>
                    </a:solidFill>
                    <a:latin typeface="Tahoma" pitchFamily="34" charset="0"/>
                  </a:endParaRPr>
                </a:p>
              </p:txBody>
            </p:sp>
          </p:grpSp>
        </p:grpSp>
        <p:sp>
          <p:nvSpPr>
            <p:cNvPr id="1170" name="Oval 146"/>
            <p:cNvSpPr>
              <a:spLocks noChangeArrowheads="1"/>
            </p:cNvSpPr>
            <p:nvPr/>
          </p:nvSpPr>
          <p:spPr bwMode="auto">
            <a:xfrm>
              <a:off x="43" y="92"/>
              <a:ext cx="139" cy="115"/>
            </a:xfrm>
            <a:prstGeom prst="ellipse">
              <a:avLst/>
            </a:prstGeom>
            <a:gradFill rotWithShape="1">
              <a:gsLst>
                <a:gs pos="0">
                  <a:srgbClr val="0066CC"/>
                </a:gs>
                <a:gs pos="100000">
                  <a:schemeClr val="accent1"/>
                </a:gs>
              </a:gsLst>
              <a:lin ang="0" scaled="1"/>
            </a:gradFill>
            <a:ln w="9525" algn="ctr">
              <a:no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71" name="Oval 147"/>
            <p:cNvSpPr>
              <a:spLocks noChangeArrowheads="1"/>
            </p:cNvSpPr>
            <p:nvPr/>
          </p:nvSpPr>
          <p:spPr bwMode="auto">
            <a:xfrm>
              <a:off x="536" y="71"/>
              <a:ext cx="51" cy="42"/>
            </a:xfrm>
            <a:prstGeom prst="ellipse">
              <a:avLst/>
            </a:prstGeom>
            <a:gradFill rotWithShape="1">
              <a:gsLst>
                <a:gs pos="0">
                  <a:srgbClr val="800000"/>
                </a:gs>
                <a:gs pos="100000">
                  <a:srgbClr val="FF9966"/>
                </a:gs>
              </a:gsLst>
              <a:lin ang="0" scaled="1"/>
            </a:gradFill>
            <a:ln w="9525" algn="ctr">
              <a:no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grpSp>
          <p:nvGrpSpPr>
            <p:cNvPr id="7" name="Group 148"/>
            <p:cNvGrpSpPr>
              <a:grpSpLocks/>
            </p:cNvGrpSpPr>
            <p:nvPr userDrawn="1"/>
          </p:nvGrpSpPr>
          <p:grpSpPr bwMode="auto">
            <a:xfrm>
              <a:off x="123" y="131"/>
              <a:ext cx="413" cy="34"/>
              <a:chOff x="748" y="436"/>
              <a:chExt cx="413" cy="34"/>
            </a:xfrm>
          </p:grpSpPr>
          <p:sp>
            <p:nvSpPr>
              <p:cNvPr id="1173" name="Line 149"/>
              <p:cNvSpPr>
                <a:spLocks noChangeShapeType="1"/>
              </p:cNvSpPr>
              <p:nvPr userDrawn="1"/>
            </p:nvSpPr>
            <p:spPr bwMode="auto">
              <a:xfrm flipH="1">
                <a:off x="769" y="436"/>
                <a:ext cx="66"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74" name="Line 150"/>
              <p:cNvSpPr>
                <a:spLocks noChangeShapeType="1"/>
              </p:cNvSpPr>
              <p:nvPr userDrawn="1"/>
            </p:nvSpPr>
            <p:spPr bwMode="auto">
              <a:xfrm flipH="1">
                <a:off x="748" y="467"/>
                <a:ext cx="69"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75" name="Line 151"/>
              <p:cNvSpPr>
                <a:spLocks noChangeShapeType="1"/>
              </p:cNvSpPr>
              <p:nvPr userDrawn="1"/>
            </p:nvSpPr>
            <p:spPr bwMode="auto">
              <a:xfrm flipH="1">
                <a:off x="769" y="451"/>
                <a:ext cx="48"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76" name="Arc 152"/>
              <p:cNvSpPr>
                <a:spLocks/>
              </p:cNvSpPr>
              <p:nvPr userDrawn="1"/>
            </p:nvSpPr>
            <p:spPr bwMode="auto">
              <a:xfrm rot="5400000" flipH="1" flipV="1">
                <a:off x="752" y="435"/>
                <a:ext cx="15" cy="1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77" name="Arc 153"/>
              <p:cNvSpPr>
                <a:spLocks/>
              </p:cNvSpPr>
              <p:nvPr userDrawn="1"/>
            </p:nvSpPr>
            <p:spPr bwMode="auto">
              <a:xfrm rot="-5400000" flipH="1" flipV="1">
                <a:off x="818" y="450"/>
                <a:ext cx="16" cy="17"/>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grpSp>
            <p:nvGrpSpPr>
              <p:cNvPr id="8" name="Group 154"/>
              <p:cNvGrpSpPr>
                <a:grpSpLocks/>
              </p:cNvGrpSpPr>
              <p:nvPr userDrawn="1"/>
            </p:nvGrpSpPr>
            <p:grpSpPr bwMode="auto">
              <a:xfrm>
                <a:off x="858" y="436"/>
                <a:ext cx="98" cy="34"/>
                <a:chOff x="2472" y="1480"/>
                <a:chExt cx="363" cy="181"/>
              </a:xfrm>
            </p:grpSpPr>
            <p:sp>
              <p:nvSpPr>
                <p:cNvPr id="1179" name="Line 155"/>
                <p:cNvSpPr>
                  <a:spLocks noChangeShapeType="1"/>
                </p:cNvSpPr>
                <p:nvPr userDrawn="1"/>
              </p:nvSpPr>
              <p:spPr bwMode="auto">
                <a:xfrm flipH="1">
                  <a:off x="2472"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80" name="Arc 156"/>
                <p:cNvSpPr>
                  <a:spLocks/>
                </p:cNvSpPr>
                <p:nvPr userDrawn="1"/>
              </p:nvSpPr>
              <p:spPr bwMode="auto">
                <a:xfrm rot="-10800000" flipH="1" flipV="1">
                  <a:off x="2472"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81" name="Line 157"/>
                <p:cNvSpPr>
                  <a:spLocks noChangeShapeType="1"/>
                </p:cNvSpPr>
                <p:nvPr userDrawn="1"/>
              </p:nvSpPr>
              <p:spPr bwMode="auto">
                <a:xfrm flipH="1">
                  <a:off x="2653"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82" name="Line 158"/>
                <p:cNvSpPr>
                  <a:spLocks noChangeShapeType="1"/>
                </p:cNvSpPr>
                <p:nvPr userDrawn="1"/>
              </p:nvSpPr>
              <p:spPr bwMode="auto">
                <a:xfrm flipH="1">
                  <a:off x="2835"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83" name="Arc 159"/>
                <p:cNvSpPr>
                  <a:spLocks/>
                </p:cNvSpPr>
                <p:nvPr userDrawn="1"/>
              </p:nvSpPr>
              <p:spPr bwMode="auto">
                <a:xfrm rot="-10800000" flipH="1" flipV="1">
                  <a:off x="2653"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84" name="Arc 160"/>
                <p:cNvSpPr>
                  <a:spLocks/>
                </p:cNvSpPr>
                <p:nvPr userDrawn="1"/>
              </p:nvSpPr>
              <p:spPr bwMode="auto">
                <a:xfrm rot="10800000" flipV="1">
                  <a:off x="2789"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85" name="Arc 161"/>
                <p:cNvSpPr>
                  <a:spLocks/>
                </p:cNvSpPr>
                <p:nvPr userDrawn="1"/>
              </p:nvSpPr>
              <p:spPr bwMode="auto">
                <a:xfrm rot="10800000" flipV="1">
                  <a:off x="2608"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86" name="Line 162"/>
                <p:cNvSpPr>
                  <a:spLocks noChangeShapeType="1"/>
                </p:cNvSpPr>
                <p:nvPr userDrawn="1"/>
              </p:nvSpPr>
              <p:spPr bwMode="auto">
                <a:xfrm flipH="1">
                  <a:off x="2517" y="1480"/>
                  <a:ext cx="91"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87" name="Line 163"/>
                <p:cNvSpPr>
                  <a:spLocks noChangeShapeType="1"/>
                </p:cNvSpPr>
                <p:nvPr userDrawn="1"/>
              </p:nvSpPr>
              <p:spPr bwMode="auto">
                <a:xfrm flipH="1">
                  <a:off x="2699" y="1480"/>
                  <a:ext cx="91"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grpSp>
          <p:grpSp>
            <p:nvGrpSpPr>
              <p:cNvPr id="9" name="Group 164"/>
              <p:cNvGrpSpPr>
                <a:grpSpLocks/>
              </p:cNvGrpSpPr>
              <p:nvPr userDrawn="1"/>
            </p:nvGrpSpPr>
            <p:grpSpPr bwMode="auto">
              <a:xfrm>
                <a:off x="1067" y="436"/>
                <a:ext cx="94" cy="31"/>
                <a:chOff x="3152" y="1480"/>
                <a:chExt cx="346" cy="181"/>
              </a:xfrm>
            </p:grpSpPr>
            <p:sp>
              <p:nvSpPr>
                <p:cNvPr id="1189" name="Line 165"/>
                <p:cNvSpPr>
                  <a:spLocks noChangeShapeType="1"/>
                </p:cNvSpPr>
                <p:nvPr userDrawn="1"/>
              </p:nvSpPr>
              <p:spPr bwMode="auto">
                <a:xfrm flipH="1">
                  <a:off x="3243" y="1480"/>
                  <a:ext cx="255"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90" name="Line 166"/>
                <p:cNvSpPr>
                  <a:spLocks noChangeShapeType="1"/>
                </p:cNvSpPr>
                <p:nvPr userDrawn="1"/>
              </p:nvSpPr>
              <p:spPr bwMode="auto">
                <a:xfrm flipH="1">
                  <a:off x="3243" y="1661"/>
                  <a:ext cx="255"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91" name="Arc 167"/>
                <p:cNvSpPr>
                  <a:spLocks/>
                </p:cNvSpPr>
                <p:nvPr userDrawn="1"/>
              </p:nvSpPr>
              <p:spPr bwMode="auto">
                <a:xfrm rot="-16200000" flipH="1" flipV="1">
                  <a:off x="3115" y="1517"/>
                  <a:ext cx="181" cy="10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grpSp>
          <p:grpSp>
            <p:nvGrpSpPr>
              <p:cNvPr id="10" name="Group 168"/>
              <p:cNvGrpSpPr>
                <a:grpSpLocks/>
              </p:cNvGrpSpPr>
              <p:nvPr userDrawn="1"/>
            </p:nvGrpSpPr>
            <p:grpSpPr bwMode="auto">
              <a:xfrm>
                <a:off x="972" y="436"/>
                <a:ext cx="86" cy="32"/>
                <a:chOff x="748" y="572"/>
                <a:chExt cx="148" cy="94"/>
              </a:xfrm>
            </p:grpSpPr>
            <p:sp>
              <p:nvSpPr>
                <p:cNvPr id="1193" name="Arc 169"/>
                <p:cNvSpPr>
                  <a:spLocks/>
                </p:cNvSpPr>
                <p:nvPr userDrawn="1"/>
              </p:nvSpPr>
              <p:spPr bwMode="auto">
                <a:xfrm rot="5400000" flipH="1" flipV="1">
                  <a:off x="748" y="580"/>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94" name="Arc 170"/>
                <p:cNvSpPr>
                  <a:spLocks/>
                </p:cNvSpPr>
                <p:nvPr userDrawn="1"/>
              </p:nvSpPr>
              <p:spPr bwMode="auto">
                <a:xfrm rot="5400000" flipH="1" flipV="1">
                  <a:off x="741" y="625"/>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95" name="Arc 171"/>
                <p:cNvSpPr>
                  <a:spLocks/>
                </p:cNvSpPr>
                <p:nvPr userDrawn="1"/>
              </p:nvSpPr>
              <p:spPr bwMode="auto">
                <a:xfrm rot="16200000" flipV="1">
                  <a:off x="812" y="579"/>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96" name="Line 172"/>
                <p:cNvSpPr>
                  <a:spLocks noChangeShapeType="1"/>
                </p:cNvSpPr>
                <p:nvPr userDrawn="1"/>
              </p:nvSpPr>
              <p:spPr bwMode="auto">
                <a:xfrm flipH="1">
                  <a:off x="779" y="573"/>
                  <a:ext cx="49"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97" name="Freeform 173"/>
                <p:cNvSpPr>
                  <a:spLocks/>
                </p:cNvSpPr>
                <p:nvPr userDrawn="1"/>
              </p:nvSpPr>
              <p:spPr bwMode="auto">
                <a:xfrm>
                  <a:off x="776" y="616"/>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19050" cap="flat" cmpd="sng">
                  <a:solidFill>
                    <a:srgbClr val="000066"/>
                  </a:solidFill>
                  <a:prstDash val="solid"/>
                  <a:round/>
                  <a:headEnd type="none" w="med" len="med"/>
                  <a:tailEnd type="none" w="med" len="med"/>
                </a:ln>
                <a:effectLst/>
              </p:spPr>
              <p:txBody>
                <a:bodyPr wrap="none" anchor="ctr"/>
                <a:lstStyle/>
                <a:p>
                  <a:pPr eaLnBrk="1" hangingPunct="1">
                    <a:spcBef>
                      <a:spcPct val="50000"/>
                    </a:spcBef>
                  </a:pPr>
                  <a:endParaRPr lang="en-US" sz="1000">
                    <a:solidFill>
                      <a:srgbClr val="002F8C"/>
                    </a:solidFill>
                    <a:latin typeface="Tahoma" pitchFamily="34" charset="0"/>
                  </a:endParaRPr>
                </a:p>
              </p:txBody>
            </p:sp>
            <p:sp>
              <p:nvSpPr>
                <p:cNvPr id="1198" name="Freeform 174"/>
                <p:cNvSpPr>
                  <a:spLocks/>
                </p:cNvSpPr>
                <p:nvPr userDrawn="1"/>
              </p:nvSpPr>
              <p:spPr bwMode="auto">
                <a:xfrm flipV="1">
                  <a:off x="779" y="614"/>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19050" cap="flat" cmpd="sng">
                  <a:solidFill>
                    <a:srgbClr val="000066"/>
                  </a:solidFill>
                  <a:prstDash val="solid"/>
                  <a:round/>
                  <a:headEnd type="none" w="med" len="med"/>
                  <a:tailEnd type="none" w="med" len="med"/>
                </a:ln>
                <a:effectLst/>
              </p:spPr>
              <p:txBody>
                <a:bodyPr wrap="none" anchor="ctr"/>
                <a:lstStyle/>
                <a:p>
                  <a:pPr eaLnBrk="1" hangingPunct="1">
                    <a:spcBef>
                      <a:spcPct val="50000"/>
                    </a:spcBef>
                  </a:pPr>
                  <a:endParaRPr lang="en-US" sz="1000">
                    <a:solidFill>
                      <a:srgbClr val="002F8C"/>
                    </a:solidFill>
                    <a:latin typeface="Tahoma" pitchFamily="34" charset="0"/>
                  </a:endParaRPr>
                </a:p>
              </p:txBody>
            </p:sp>
          </p:grpSp>
        </p:gr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l" rtl="0" fontAlgn="base">
        <a:spcBef>
          <a:spcPct val="0"/>
        </a:spcBef>
        <a:spcAft>
          <a:spcPct val="0"/>
        </a:spcAft>
        <a:defRPr sz="2800" b="1">
          <a:solidFill>
            <a:srgbClr val="002F8C"/>
          </a:solidFill>
          <a:latin typeface="+mj-lt"/>
          <a:ea typeface="+mj-ea"/>
          <a:cs typeface="+mj-cs"/>
        </a:defRPr>
      </a:lvl1pPr>
      <a:lvl2pPr algn="l" rtl="0" fontAlgn="base">
        <a:spcBef>
          <a:spcPct val="0"/>
        </a:spcBef>
        <a:spcAft>
          <a:spcPct val="0"/>
        </a:spcAft>
        <a:defRPr sz="2800" b="1">
          <a:solidFill>
            <a:srgbClr val="002F8C"/>
          </a:solidFill>
          <a:latin typeface="Tahoma" pitchFamily="34" charset="0"/>
        </a:defRPr>
      </a:lvl2pPr>
      <a:lvl3pPr algn="l" rtl="0" fontAlgn="base">
        <a:spcBef>
          <a:spcPct val="0"/>
        </a:spcBef>
        <a:spcAft>
          <a:spcPct val="0"/>
        </a:spcAft>
        <a:defRPr sz="2800" b="1">
          <a:solidFill>
            <a:srgbClr val="002F8C"/>
          </a:solidFill>
          <a:latin typeface="Tahoma" pitchFamily="34" charset="0"/>
        </a:defRPr>
      </a:lvl3pPr>
      <a:lvl4pPr algn="l" rtl="0" fontAlgn="base">
        <a:spcBef>
          <a:spcPct val="0"/>
        </a:spcBef>
        <a:spcAft>
          <a:spcPct val="0"/>
        </a:spcAft>
        <a:defRPr sz="2800" b="1">
          <a:solidFill>
            <a:srgbClr val="002F8C"/>
          </a:solidFill>
          <a:latin typeface="Tahoma" pitchFamily="34" charset="0"/>
        </a:defRPr>
      </a:lvl4pPr>
      <a:lvl5pPr algn="l" rtl="0" fontAlgn="base">
        <a:spcBef>
          <a:spcPct val="0"/>
        </a:spcBef>
        <a:spcAft>
          <a:spcPct val="0"/>
        </a:spcAft>
        <a:defRPr sz="2800" b="1">
          <a:solidFill>
            <a:srgbClr val="002F8C"/>
          </a:solidFill>
          <a:latin typeface="Tahoma" pitchFamily="34" charset="0"/>
        </a:defRPr>
      </a:lvl5pPr>
      <a:lvl6pPr marL="457200" algn="l" rtl="0" fontAlgn="base">
        <a:spcBef>
          <a:spcPct val="0"/>
        </a:spcBef>
        <a:spcAft>
          <a:spcPct val="0"/>
        </a:spcAft>
        <a:defRPr sz="2800" b="1">
          <a:solidFill>
            <a:srgbClr val="002F8C"/>
          </a:solidFill>
          <a:latin typeface="Tahoma" pitchFamily="34" charset="0"/>
        </a:defRPr>
      </a:lvl6pPr>
      <a:lvl7pPr marL="914400" algn="l" rtl="0" fontAlgn="base">
        <a:spcBef>
          <a:spcPct val="0"/>
        </a:spcBef>
        <a:spcAft>
          <a:spcPct val="0"/>
        </a:spcAft>
        <a:defRPr sz="2800" b="1">
          <a:solidFill>
            <a:srgbClr val="002F8C"/>
          </a:solidFill>
          <a:latin typeface="Tahoma" pitchFamily="34" charset="0"/>
        </a:defRPr>
      </a:lvl7pPr>
      <a:lvl8pPr marL="1371600" algn="l" rtl="0" fontAlgn="base">
        <a:spcBef>
          <a:spcPct val="0"/>
        </a:spcBef>
        <a:spcAft>
          <a:spcPct val="0"/>
        </a:spcAft>
        <a:defRPr sz="2800" b="1">
          <a:solidFill>
            <a:srgbClr val="002F8C"/>
          </a:solidFill>
          <a:latin typeface="Tahoma" pitchFamily="34" charset="0"/>
        </a:defRPr>
      </a:lvl8pPr>
      <a:lvl9pPr marL="1828800" algn="l" rtl="0" fontAlgn="base">
        <a:spcBef>
          <a:spcPct val="0"/>
        </a:spcBef>
        <a:spcAft>
          <a:spcPct val="0"/>
        </a:spcAft>
        <a:defRPr sz="2800" b="1">
          <a:solidFill>
            <a:srgbClr val="002F8C"/>
          </a:solidFill>
          <a:latin typeface="Tahoma" pitchFamily="34" charset="0"/>
        </a:defRPr>
      </a:lvl9pPr>
    </p:titleStyle>
    <p:bodyStyle>
      <a:lvl1pPr marL="361950" indent="-361950" algn="l" rtl="0" fontAlgn="base">
        <a:spcBef>
          <a:spcPct val="20000"/>
        </a:spcBef>
        <a:spcAft>
          <a:spcPct val="0"/>
        </a:spcAft>
        <a:buClr>
          <a:srgbClr val="002F8C"/>
        </a:buClr>
        <a:buFont typeface="Wingdings" pitchFamily="2" charset="2"/>
        <a:buChar char="§"/>
        <a:defRPr sz="2400">
          <a:solidFill>
            <a:srgbClr val="002F8C"/>
          </a:solidFill>
          <a:latin typeface="+mn-lt"/>
          <a:ea typeface="+mn-ea"/>
          <a:cs typeface="+mn-cs"/>
        </a:defRPr>
      </a:lvl1pPr>
      <a:lvl2pPr marL="893763" indent="-352425" algn="l" rtl="0" fontAlgn="base">
        <a:spcBef>
          <a:spcPct val="20000"/>
        </a:spcBef>
        <a:spcAft>
          <a:spcPct val="0"/>
        </a:spcAft>
        <a:buClr>
          <a:srgbClr val="002F8C"/>
        </a:buClr>
        <a:buFont typeface="Wingdings" pitchFamily="2" charset="2"/>
        <a:buChar char="ð"/>
        <a:defRPr sz="2000">
          <a:solidFill>
            <a:srgbClr val="002F8C"/>
          </a:solidFill>
          <a:latin typeface="+mn-lt"/>
        </a:defRPr>
      </a:lvl2pPr>
      <a:lvl3pPr marL="1438275" indent="-365125" algn="l" rtl="0" fontAlgn="base">
        <a:spcBef>
          <a:spcPct val="20000"/>
        </a:spcBef>
        <a:spcAft>
          <a:spcPct val="0"/>
        </a:spcAft>
        <a:buClr>
          <a:srgbClr val="002F8C"/>
        </a:buClr>
        <a:buFont typeface="Wingdings" pitchFamily="2" charset="2"/>
        <a:buChar char="Ä"/>
        <a:defRPr sz="1600">
          <a:solidFill>
            <a:srgbClr val="002F8C"/>
          </a:solidFill>
          <a:latin typeface="+mn-lt"/>
        </a:defRPr>
      </a:lvl3pPr>
      <a:lvl4pPr marL="1971675" indent="-354013" algn="l" rtl="0" fontAlgn="base">
        <a:spcBef>
          <a:spcPct val="20000"/>
        </a:spcBef>
        <a:spcAft>
          <a:spcPct val="0"/>
        </a:spcAft>
        <a:buClr>
          <a:srgbClr val="002F8C"/>
        </a:buClr>
        <a:buChar char="•"/>
        <a:defRPr sz="1200">
          <a:solidFill>
            <a:srgbClr val="002F8C"/>
          </a:solidFill>
          <a:latin typeface="+mn-lt"/>
        </a:defRPr>
      </a:lvl4pPr>
      <a:lvl5pPr marL="2673350" indent="-211138" algn="l" rtl="0" fontAlgn="base">
        <a:spcBef>
          <a:spcPct val="20000"/>
        </a:spcBef>
        <a:spcAft>
          <a:spcPct val="0"/>
        </a:spcAft>
        <a:buFont typeface="Wingdings" pitchFamily="2" charset="2"/>
        <a:buChar char="Ä"/>
        <a:defRPr sz="1400">
          <a:solidFill>
            <a:srgbClr val="002F8C"/>
          </a:solidFill>
          <a:latin typeface="+mn-lt"/>
        </a:defRPr>
      </a:lvl5pPr>
      <a:lvl6pPr marL="3130550" indent="-211138" algn="l" rtl="0" fontAlgn="base">
        <a:spcBef>
          <a:spcPct val="20000"/>
        </a:spcBef>
        <a:spcAft>
          <a:spcPct val="0"/>
        </a:spcAft>
        <a:buFont typeface="Wingdings" pitchFamily="2" charset="2"/>
        <a:buChar char="Ä"/>
        <a:defRPr sz="1400">
          <a:solidFill>
            <a:srgbClr val="002F8C"/>
          </a:solidFill>
          <a:latin typeface="+mn-lt"/>
        </a:defRPr>
      </a:lvl6pPr>
      <a:lvl7pPr marL="3587750" indent="-211138" algn="l" rtl="0" fontAlgn="base">
        <a:spcBef>
          <a:spcPct val="20000"/>
        </a:spcBef>
        <a:spcAft>
          <a:spcPct val="0"/>
        </a:spcAft>
        <a:buFont typeface="Wingdings" pitchFamily="2" charset="2"/>
        <a:buChar char="Ä"/>
        <a:defRPr sz="1400">
          <a:solidFill>
            <a:srgbClr val="002F8C"/>
          </a:solidFill>
          <a:latin typeface="+mn-lt"/>
        </a:defRPr>
      </a:lvl7pPr>
      <a:lvl8pPr marL="4044950" indent="-211138" algn="l" rtl="0" fontAlgn="base">
        <a:spcBef>
          <a:spcPct val="20000"/>
        </a:spcBef>
        <a:spcAft>
          <a:spcPct val="0"/>
        </a:spcAft>
        <a:buFont typeface="Wingdings" pitchFamily="2" charset="2"/>
        <a:buChar char="Ä"/>
        <a:defRPr sz="1400">
          <a:solidFill>
            <a:srgbClr val="002F8C"/>
          </a:solidFill>
          <a:latin typeface="+mn-lt"/>
        </a:defRPr>
      </a:lvl8pPr>
      <a:lvl9pPr marL="4502150" indent="-211138" algn="l" rtl="0" fontAlgn="base">
        <a:spcBef>
          <a:spcPct val="20000"/>
        </a:spcBef>
        <a:spcAft>
          <a:spcPct val="0"/>
        </a:spcAft>
        <a:buFont typeface="Wingdings" pitchFamily="2" charset="2"/>
        <a:buChar char="Ä"/>
        <a:defRPr sz="1400">
          <a:solidFill>
            <a:srgbClr val="002F8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Image:Iso_logo.gi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Image:Iso_logo.gi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18" Type="http://schemas.openxmlformats.org/officeDocument/2006/relationships/image" Target="../media/image49.jpeg"/><Relationship Id="rId3" Type="http://schemas.openxmlformats.org/officeDocument/2006/relationships/image" Target="../media/image34.png"/><Relationship Id="rId7" Type="http://schemas.openxmlformats.org/officeDocument/2006/relationships/image" Target="../media/image38.jpeg"/><Relationship Id="rId12" Type="http://schemas.openxmlformats.org/officeDocument/2006/relationships/image" Target="../media/image43.png"/><Relationship Id="rId17" Type="http://schemas.openxmlformats.org/officeDocument/2006/relationships/image" Target="../media/image48.jpeg"/><Relationship Id="rId2" Type="http://schemas.openxmlformats.org/officeDocument/2006/relationships/notesSlide" Target="../notesSlides/notesSlide12.xml"/><Relationship Id="rId16"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5" Type="http://schemas.openxmlformats.org/officeDocument/2006/relationships/image" Target="../media/image4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hyperlink" Target="http://www.ccsds.org/" TargetMode="Externa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0.png"/><Relationship Id="rId7"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3.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iso.org/committee/46612.html?view=participa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ccsds.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t="21054"/>
          <a:stretch>
            <a:fillRect/>
          </a:stretch>
        </p:blipFill>
        <p:spPr bwMode="auto">
          <a:xfrm flipH="1">
            <a:off x="0" y="2997200"/>
            <a:ext cx="3319580" cy="3860800"/>
          </a:xfrm>
          <a:prstGeom prst="rect">
            <a:avLst/>
          </a:prstGeom>
          <a:noFill/>
          <a:ln w="9525">
            <a:noFill/>
            <a:miter lim="800000"/>
            <a:headEnd/>
            <a:tailEnd/>
          </a:ln>
        </p:spPr>
      </p:pic>
      <p:sp>
        <p:nvSpPr>
          <p:cNvPr id="3074" name="Rectangle 2"/>
          <p:cNvSpPr>
            <a:spLocks noChangeArrowheads="1"/>
          </p:cNvSpPr>
          <p:nvPr/>
        </p:nvSpPr>
        <p:spPr bwMode="auto">
          <a:xfrm>
            <a:off x="5434013" y="661988"/>
            <a:ext cx="3382962" cy="52387"/>
          </a:xfrm>
          <a:prstGeom prst="rect">
            <a:avLst/>
          </a:prstGeom>
          <a:solidFill>
            <a:schemeClr val="bg1"/>
          </a:solidFill>
          <a:ln w="9525">
            <a:noFill/>
            <a:miter lim="800000"/>
            <a:headEnd/>
            <a:tailEnd/>
          </a:ln>
        </p:spPr>
        <p:txBody>
          <a:bodyPr wrap="none" anchor="ctr"/>
          <a:lstStyle/>
          <a:p>
            <a:endParaRPr lang="en-US"/>
          </a:p>
        </p:txBody>
      </p:sp>
      <p:sp>
        <p:nvSpPr>
          <p:cNvPr id="667651" name="Text Box 3"/>
          <p:cNvSpPr txBox="1">
            <a:spLocks noChangeArrowheads="1"/>
          </p:cNvSpPr>
          <p:nvPr/>
        </p:nvSpPr>
        <p:spPr bwMode="auto">
          <a:xfrm>
            <a:off x="762000" y="960147"/>
            <a:ext cx="7620000" cy="1877425"/>
          </a:xfrm>
          <a:prstGeom prst="rect">
            <a:avLst/>
          </a:prstGeom>
          <a:noFill/>
          <a:ln w="9525">
            <a:noFill/>
            <a:miter lim="800000"/>
            <a:headEnd/>
            <a:tailEnd/>
          </a:ln>
          <a:effectLst/>
        </p:spPr>
        <p:txBody>
          <a:bodyPr lIns="91429" tIns="45714" rIns="91429" bIns="45714">
            <a:spAutoFit/>
          </a:bodyPr>
          <a:lstStyle/>
          <a:p>
            <a:pPr lvl="0" algn="ctr">
              <a:spcBef>
                <a:spcPts val="0"/>
              </a:spcBef>
              <a:defRPr/>
            </a:pPr>
            <a:r>
              <a:rPr lang="en-US" sz="4400" b="1" dirty="0">
                <a:solidFill>
                  <a:srgbClr val="000099"/>
                </a:solidFill>
                <a:effectLst>
                  <a:outerShdw blurRad="38100" dist="38100" dir="2700000" algn="tl">
                    <a:srgbClr val="C0C0C0"/>
                  </a:outerShdw>
                </a:effectLst>
                <a:latin typeface="Arial" charset="0"/>
              </a:rPr>
              <a:t>CCSDS Overview</a:t>
            </a:r>
          </a:p>
          <a:p>
            <a:pPr lvl="0" algn="ctr">
              <a:spcBef>
                <a:spcPts val="0"/>
              </a:spcBef>
              <a:defRPr/>
            </a:pPr>
            <a:r>
              <a:rPr lang="en-US" sz="1800" b="1" i="1" dirty="0">
                <a:solidFill>
                  <a:srgbClr val="000099"/>
                </a:solidFill>
                <a:effectLst>
                  <a:outerShdw blurRad="38100" dist="38100" dir="2700000" algn="tl">
                    <a:srgbClr val="C0C0C0"/>
                  </a:outerShdw>
                </a:effectLst>
                <a:latin typeface="Arial" charset="0"/>
              </a:rPr>
              <a:t>The Consultative Committee for Space Data Systems</a:t>
            </a:r>
          </a:p>
          <a:p>
            <a:pPr lvl="0" algn="ctr">
              <a:spcBef>
                <a:spcPts val="0"/>
              </a:spcBef>
              <a:defRPr/>
            </a:pPr>
            <a:r>
              <a:rPr lang="en-US" sz="1800" b="1" dirty="0">
                <a:solidFill>
                  <a:srgbClr val="FF0000"/>
                </a:solidFill>
                <a:effectLst>
                  <a:outerShdw blurRad="38100" dist="38100" dir="2700000" algn="tl">
                    <a:srgbClr val="C0C0C0"/>
                  </a:outerShdw>
                </a:effectLst>
                <a:latin typeface="Arial" charset="0"/>
              </a:rPr>
              <a:t>(Add Date)</a:t>
            </a:r>
          </a:p>
          <a:p>
            <a:pPr lvl="0" algn="ctr">
              <a:spcBef>
                <a:spcPts val="0"/>
              </a:spcBef>
              <a:defRPr/>
            </a:pPr>
            <a:r>
              <a:rPr lang="en-US" sz="1800" dirty="0">
                <a:solidFill>
                  <a:srgbClr val="FF0000"/>
                </a:solidFill>
                <a:latin typeface="Arial" charset="0"/>
              </a:rPr>
              <a:t>For use in briefing CCSDS to potential participants and missions</a:t>
            </a:r>
          </a:p>
          <a:p>
            <a:pPr lvl="0" algn="ctr">
              <a:spcBef>
                <a:spcPts val="0"/>
              </a:spcBef>
              <a:defRPr/>
            </a:pPr>
            <a:r>
              <a:rPr lang="en-US" sz="1800" dirty="0">
                <a:solidFill>
                  <a:srgbClr val="FF0000"/>
                </a:solidFill>
                <a:latin typeface="Arial" charset="0"/>
              </a:rPr>
              <a:t>Delete or modify red text.</a:t>
            </a:r>
            <a:endParaRPr lang="en-US" sz="1000" dirty="0">
              <a:solidFill>
                <a:srgbClr val="FF0000"/>
              </a:solidFill>
              <a:latin typeface="Arial" charset="0"/>
            </a:endParaRPr>
          </a:p>
        </p:txBody>
      </p:sp>
      <p:sp>
        <p:nvSpPr>
          <p:cNvPr id="3077" name="Rectangle 6"/>
          <p:cNvSpPr>
            <a:spLocks noChangeArrowheads="1"/>
          </p:cNvSpPr>
          <p:nvPr/>
        </p:nvSpPr>
        <p:spPr bwMode="auto">
          <a:xfrm>
            <a:off x="7391400" y="0"/>
            <a:ext cx="1600200" cy="7620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3079" name="Text Box 479"/>
          <p:cNvSpPr txBox="1">
            <a:spLocks noChangeArrowheads="1"/>
          </p:cNvSpPr>
          <p:nvPr/>
        </p:nvSpPr>
        <p:spPr bwMode="auto">
          <a:xfrm>
            <a:off x="6767761" y="4505580"/>
            <a:ext cx="1904752" cy="1354217"/>
          </a:xfrm>
          <a:prstGeom prst="rect">
            <a:avLst/>
          </a:prstGeom>
          <a:noFill/>
          <a:ln w="12700">
            <a:noFill/>
            <a:miter lim="800000"/>
            <a:headEnd type="none" w="sm" len="sm"/>
            <a:tailEnd type="none" w="sm" len="sm"/>
          </a:ln>
        </p:spPr>
        <p:txBody>
          <a:bodyPr wrap="none">
            <a:spAutoFit/>
          </a:bodyPr>
          <a:lstStyle/>
          <a:p>
            <a:pPr algn="r"/>
            <a:r>
              <a:rPr lang="en-US" dirty="0">
                <a:solidFill>
                  <a:srgbClr val="FF0000"/>
                </a:solidFill>
                <a:latin typeface="Arial" charset="0"/>
              </a:rPr>
              <a:t>Your Name</a:t>
            </a:r>
          </a:p>
          <a:p>
            <a:pPr algn="r"/>
            <a:r>
              <a:rPr lang="en-US" sz="1600" dirty="0">
                <a:solidFill>
                  <a:srgbClr val="FF0000"/>
                </a:solidFill>
                <a:latin typeface="Arial" charset="0"/>
              </a:rPr>
              <a:t>Position, Company</a:t>
            </a:r>
            <a:endParaRPr lang="en-US" sz="1400" dirty="0">
              <a:solidFill>
                <a:srgbClr val="FF0000"/>
              </a:solidFill>
              <a:latin typeface="Arial" charset="0"/>
            </a:endParaRPr>
          </a:p>
          <a:p>
            <a:pPr algn="r"/>
            <a:r>
              <a:rPr lang="en-US" sz="1400" dirty="0">
                <a:solidFill>
                  <a:srgbClr val="FF0000"/>
                </a:solidFill>
                <a:latin typeface="Arial" charset="0"/>
              </a:rPr>
              <a:t>Phone Number</a:t>
            </a:r>
          </a:p>
          <a:p>
            <a:pPr algn="r"/>
            <a:r>
              <a:rPr lang="en-US" sz="1400" u="sng" dirty="0">
                <a:solidFill>
                  <a:srgbClr val="FF0000"/>
                </a:solidFill>
                <a:latin typeface="Arial" charset="0"/>
              </a:rPr>
              <a:t>email</a:t>
            </a:r>
          </a:p>
          <a:p>
            <a:pPr algn="r"/>
            <a:endParaRPr lang="en-US" sz="1400" dirty="0">
              <a:solidFill>
                <a:srgbClr val="000099"/>
              </a:solidFill>
              <a:latin typeface="Arial" charset="0"/>
            </a:endParaRPr>
          </a:p>
        </p:txBody>
      </p:sp>
      <p:sp>
        <p:nvSpPr>
          <p:cNvPr id="8" name="TextBox 7"/>
          <p:cNvSpPr txBox="1"/>
          <p:nvPr/>
        </p:nvSpPr>
        <p:spPr bwMode="auto">
          <a:xfrm>
            <a:off x="0" y="6027003"/>
            <a:ext cx="3153620" cy="830997"/>
          </a:xfrm>
          <a:prstGeom prst="rect">
            <a:avLst/>
          </a:prstGeom>
          <a:noFill/>
          <a:ln w="12700">
            <a:noFill/>
            <a:miter lim="800000"/>
            <a:headEnd type="none" w="sm" len="sm"/>
            <a:tailEnd type="none" w="sm" len="sm"/>
          </a:ln>
        </p:spPr>
        <p:txBody>
          <a:bodyPr wrap="none" rtlCol="0">
            <a:spAutoFit/>
          </a:bodyPr>
          <a:lstStyle/>
          <a:p>
            <a:pPr marL="112713" indent="-112713"/>
            <a:r>
              <a:rPr lang="en-US" sz="1600" b="1" dirty="0">
                <a:solidFill>
                  <a:schemeClr val="bg1"/>
                </a:solidFill>
                <a:latin typeface="Arial" charset="0"/>
              </a:rPr>
              <a:t>Advancing Technology</a:t>
            </a:r>
          </a:p>
          <a:p>
            <a:pPr marL="112713" indent="-112713"/>
            <a:r>
              <a:rPr lang="en-US" sz="1600" b="1" dirty="0">
                <a:solidFill>
                  <a:schemeClr val="bg1"/>
                </a:solidFill>
                <a:latin typeface="Arial" charset="0"/>
              </a:rPr>
              <a:t>With International Agreements</a:t>
            </a:r>
          </a:p>
          <a:p>
            <a:pPr marL="112713" indent="-112713"/>
            <a:r>
              <a:rPr lang="en-US" sz="1600" b="1" dirty="0">
                <a:solidFill>
                  <a:schemeClr val="bg1"/>
                </a:solidFill>
                <a:latin typeface="Arial" charset="0"/>
              </a:rPr>
              <a:t>To Use That Technology</a:t>
            </a:r>
          </a:p>
        </p:txBody>
      </p:sp>
      <p:sp>
        <p:nvSpPr>
          <p:cNvPr id="2" name="TextBox 1"/>
          <p:cNvSpPr txBox="1"/>
          <p:nvPr/>
        </p:nvSpPr>
        <p:spPr bwMode="auto">
          <a:xfrm>
            <a:off x="1347542" y="5474043"/>
            <a:ext cx="1978427" cy="707886"/>
          </a:xfrm>
          <a:prstGeom prst="rect">
            <a:avLst/>
          </a:prstGeom>
          <a:noFill/>
          <a:ln w="12700">
            <a:noFill/>
            <a:miter lim="800000"/>
            <a:headEnd type="none" w="sm" len="sm"/>
            <a:tailEnd type="none" w="sm" len="sm"/>
          </a:ln>
        </p:spPr>
        <p:txBody>
          <a:bodyPr wrap="none" rtlCol="0">
            <a:spAutoFit/>
          </a:bodyPr>
          <a:lstStyle/>
          <a:p>
            <a:r>
              <a:rPr lang="en-US" sz="4000" b="1" dirty="0">
                <a:solidFill>
                  <a:srgbClr val="FFFFFF"/>
                </a:solidFill>
                <a:latin typeface="Arial" charset="0"/>
              </a:rPr>
              <a:t>CCSDS</a:t>
            </a:r>
          </a:p>
        </p:txBody>
      </p:sp>
    </p:spTree>
    <p:extLst>
      <p:ext uri="{BB962C8B-B14F-4D97-AF65-F5344CB8AC3E}">
        <p14:creationId xmlns:p14="http://schemas.microsoft.com/office/powerpoint/2010/main" val="71919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p:cNvGrpSpPr/>
          <p:nvPr/>
        </p:nvGrpSpPr>
        <p:grpSpPr>
          <a:xfrm>
            <a:off x="4343400" y="2743200"/>
            <a:ext cx="4648200" cy="3962400"/>
            <a:chOff x="4343400" y="2743200"/>
            <a:chExt cx="4648200" cy="3962400"/>
          </a:xfrm>
        </p:grpSpPr>
        <p:sp>
          <p:nvSpPr>
            <p:cNvPr id="99" name="Rectangle 98"/>
            <p:cNvSpPr/>
            <p:nvPr/>
          </p:nvSpPr>
          <p:spPr bwMode="auto">
            <a:xfrm>
              <a:off x="4343400" y="2743200"/>
              <a:ext cx="4648200" cy="3962400"/>
            </a:xfrm>
            <a:prstGeom prst="rect">
              <a:avLst/>
            </a:prstGeom>
            <a:solidFill>
              <a:schemeClr val="bg2">
                <a:lumMod val="60000"/>
                <a:lumOff val="40000"/>
              </a:schemeClr>
            </a:solidFill>
            <a:ln w="28575">
              <a:solidFill>
                <a:schemeClr val="tx1"/>
              </a:solidFill>
              <a:miter lim="800000"/>
              <a:headEnd/>
              <a:tailEnd/>
            </a:ln>
          </p:spPr>
          <p:txBody>
            <a:bodyPr wrap="none" anchor="ctr"/>
            <a:lstStyle/>
            <a:p>
              <a:pPr algn="ctr">
                <a:defRPr/>
              </a:pPr>
              <a:endParaRPr lang="en-US" sz="1400" dirty="0">
                <a:latin typeface="+mn-lt"/>
              </a:endParaRPr>
            </a:p>
          </p:txBody>
        </p:sp>
        <p:sp>
          <p:nvSpPr>
            <p:cNvPr id="6153" name="TextBox 99"/>
            <p:cNvSpPr txBox="1">
              <a:spLocks noChangeArrowheads="1"/>
            </p:cNvSpPr>
            <p:nvPr/>
          </p:nvSpPr>
          <p:spPr bwMode="auto">
            <a:xfrm>
              <a:off x="4419600" y="2743200"/>
              <a:ext cx="1447800" cy="400050"/>
            </a:xfrm>
            <a:prstGeom prst="rect">
              <a:avLst/>
            </a:prstGeom>
            <a:noFill/>
            <a:ln w="12700">
              <a:noFill/>
              <a:miter lim="800000"/>
              <a:headEnd type="none" w="sm" len="sm"/>
              <a:tailEnd type="none" w="sm" len="sm"/>
            </a:ln>
          </p:spPr>
          <p:txBody>
            <a:bodyPr>
              <a:spAutoFit/>
            </a:bodyPr>
            <a:lstStyle/>
            <a:p>
              <a:pPr marL="112713" indent="-112713"/>
              <a:r>
                <a:rPr lang="en-US" sz="2000" b="1" dirty="0">
                  <a:solidFill>
                    <a:srgbClr val="0033CC"/>
                  </a:solidFill>
                  <a:latin typeface="Arial" charset="0"/>
                </a:rPr>
                <a:t>CCSDS</a:t>
              </a:r>
            </a:p>
          </p:txBody>
        </p:sp>
      </p:grpSp>
      <p:grpSp>
        <p:nvGrpSpPr>
          <p:cNvPr id="2" name="Group 48"/>
          <p:cNvGrpSpPr>
            <a:grpSpLocks/>
          </p:cNvGrpSpPr>
          <p:nvPr/>
        </p:nvGrpSpPr>
        <p:grpSpPr bwMode="auto">
          <a:xfrm>
            <a:off x="4419600" y="4038600"/>
            <a:ext cx="4495800" cy="2590800"/>
            <a:chOff x="4876800" y="3733801"/>
            <a:chExt cx="4038600" cy="2895413"/>
          </a:xfrm>
        </p:grpSpPr>
        <p:sp>
          <p:nvSpPr>
            <p:cNvPr id="6210" name="Rectangle 12"/>
            <p:cNvSpPr>
              <a:spLocks noChangeArrowheads="1"/>
            </p:cNvSpPr>
            <p:nvPr/>
          </p:nvSpPr>
          <p:spPr bwMode="auto">
            <a:xfrm>
              <a:off x="4876800" y="3733801"/>
              <a:ext cx="4038600" cy="2895413"/>
            </a:xfrm>
            <a:prstGeom prst="rect">
              <a:avLst/>
            </a:prstGeom>
            <a:solidFill>
              <a:srgbClr val="CCFFCC"/>
            </a:solidFill>
            <a:ln w="28575">
              <a:solidFill>
                <a:schemeClr val="tx1"/>
              </a:solidFill>
              <a:miter lim="800000"/>
              <a:headEnd/>
              <a:tailEnd/>
            </a:ln>
          </p:spPr>
          <p:txBody>
            <a:bodyPr wrap="none" anchor="ctr"/>
            <a:lstStyle/>
            <a:p>
              <a:endParaRPr lang="en-US"/>
            </a:p>
          </p:txBody>
        </p:sp>
        <p:sp>
          <p:nvSpPr>
            <p:cNvPr id="6211" name="TextBox 47"/>
            <p:cNvSpPr txBox="1">
              <a:spLocks noChangeArrowheads="1"/>
            </p:cNvSpPr>
            <p:nvPr/>
          </p:nvSpPr>
          <p:spPr bwMode="auto">
            <a:xfrm>
              <a:off x="5334000" y="3810000"/>
              <a:ext cx="3429000" cy="307777"/>
            </a:xfrm>
            <a:prstGeom prst="rect">
              <a:avLst/>
            </a:prstGeom>
            <a:noFill/>
            <a:ln w="12700">
              <a:noFill/>
              <a:miter lim="800000"/>
              <a:headEnd type="none" w="sm" len="sm"/>
              <a:tailEnd type="none" w="sm" len="sm"/>
            </a:ln>
          </p:spPr>
          <p:txBody>
            <a:bodyPr>
              <a:spAutoFit/>
            </a:bodyPr>
            <a:lstStyle/>
            <a:p>
              <a:pPr marL="112713" indent="-112713"/>
              <a:r>
                <a:rPr lang="en-US" sz="1400" b="1">
                  <a:solidFill>
                    <a:srgbClr val="0033CC"/>
                  </a:solidFill>
                  <a:latin typeface="Arial" charset="0"/>
                </a:rPr>
                <a:t>CCSDS Engineering Steering Group</a:t>
              </a:r>
            </a:p>
          </p:txBody>
        </p:sp>
      </p:grpSp>
      <p:sp>
        <p:nvSpPr>
          <p:cNvPr id="6148" name="Rectangle 2"/>
          <p:cNvSpPr>
            <a:spLocks noGrp="1" noChangeArrowheads="1"/>
          </p:cNvSpPr>
          <p:nvPr>
            <p:ph type="title"/>
          </p:nvPr>
        </p:nvSpPr>
        <p:spPr bwMode="auto">
          <a:xfrm>
            <a:off x="874713" y="180975"/>
            <a:ext cx="7043737" cy="336550"/>
          </a:xfrm>
          <a:noFill/>
          <a:ln>
            <a:miter lim="800000"/>
            <a:headEnd/>
            <a:tailEnd/>
          </a:ln>
        </p:spPr>
        <p:txBody>
          <a:bodyPr vert="horz" wrap="square" lIns="91440" tIns="45720" rIns="91440" bIns="45720" numCol="1" anchor="t" anchorCtr="0" compatLnSpc="1">
            <a:prstTxWarp prst="textNoShape">
              <a:avLst/>
            </a:prstTxWarp>
          </a:bodyPr>
          <a:lstStyle/>
          <a:p>
            <a:r>
              <a:rPr lang="en-US" sz="2000">
                <a:solidFill>
                  <a:srgbClr val="000099"/>
                </a:solidFill>
              </a:rPr>
              <a:t>CCSDS Structure and Organization</a:t>
            </a:r>
          </a:p>
        </p:txBody>
      </p:sp>
      <p:sp>
        <p:nvSpPr>
          <p:cNvPr id="6149" name="Rectangle 3"/>
          <p:cNvSpPr>
            <a:spLocks noChangeArrowheads="1"/>
          </p:cNvSpPr>
          <p:nvPr/>
        </p:nvSpPr>
        <p:spPr bwMode="auto">
          <a:xfrm>
            <a:off x="142875" y="820738"/>
            <a:ext cx="8756650" cy="5884862"/>
          </a:xfrm>
          <a:prstGeom prst="rect">
            <a:avLst/>
          </a:prstGeom>
          <a:noFill/>
          <a:ln w="9525">
            <a:noFill/>
            <a:miter lim="800000"/>
            <a:headEnd/>
            <a:tailEnd/>
          </a:ln>
        </p:spPr>
        <p:txBody>
          <a:bodyPr wrap="none" anchor="ctr"/>
          <a:lstStyle/>
          <a:p>
            <a:endParaRPr lang="en-US"/>
          </a:p>
        </p:txBody>
      </p:sp>
      <p:grpSp>
        <p:nvGrpSpPr>
          <p:cNvPr id="10" name="Group 87"/>
          <p:cNvGrpSpPr>
            <a:grpSpLocks/>
          </p:cNvGrpSpPr>
          <p:nvPr/>
        </p:nvGrpSpPr>
        <p:grpSpPr bwMode="auto">
          <a:xfrm>
            <a:off x="6400800" y="3124200"/>
            <a:ext cx="2514600" cy="914400"/>
            <a:chOff x="5638800" y="3124200"/>
            <a:chExt cx="2514600" cy="914400"/>
          </a:xfrm>
        </p:grpSpPr>
        <p:sp>
          <p:nvSpPr>
            <p:cNvPr id="6177" name="Rectangle 12"/>
            <p:cNvSpPr>
              <a:spLocks noChangeArrowheads="1"/>
            </p:cNvSpPr>
            <p:nvPr/>
          </p:nvSpPr>
          <p:spPr bwMode="auto">
            <a:xfrm>
              <a:off x="5638800" y="3124200"/>
              <a:ext cx="2514600" cy="762000"/>
            </a:xfrm>
            <a:prstGeom prst="rect">
              <a:avLst/>
            </a:prstGeom>
            <a:solidFill>
              <a:srgbClr val="CCFFCC"/>
            </a:solidFill>
            <a:ln w="28575">
              <a:solidFill>
                <a:schemeClr val="tx1"/>
              </a:solidFill>
              <a:miter lim="800000"/>
              <a:headEnd/>
              <a:tailEnd/>
            </a:ln>
          </p:spPr>
          <p:txBody>
            <a:bodyPr wrap="none" anchor="ctr"/>
            <a:lstStyle/>
            <a:p>
              <a:endParaRPr lang="en-US"/>
            </a:p>
          </p:txBody>
        </p:sp>
        <p:sp>
          <p:nvSpPr>
            <p:cNvPr id="6178" name="TextBox 51"/>
            <p:cNvSpPr txBox="1">
              <a:spLocks noChangeArrowheads="1"/>
            </p:cNvSpPr>
            <p:nvPr/>
          </p:nvSpPr>
          <p:spPr bwMode="auto">
            <a:xfrm>
              <a:off x="5884127" y="3124200"/>
              <a:ext cx="2135038" cy="523220"/>
            </a:xfrm>
            <a:prstGeom prst="rect">
              <a:avLst/>
            </a:prstGeom>
            <a:noFill/>
            <a:ln w="12700">
              <a:noFill/>
              <a:miter lim="800000"/>
              <a:headEnd type="none" w="sm" len="sm"/>
              <a:tailEnd type="none" w="sm" len="sm"/>
            </a:ln>
          </p:spPr>
          <p:txBody>
            <a:bodyPr>
              <a:spAutoFit/>
            </a:bodyPr>
            <a:lstStyle/>
            <a:p>
              <a:pPr marL="112713" indent="-112713" algn="ctr"/>
              <a:r>
                <a:rPr lang="en-US" sz="1400" b="1">
                  <a:solidFill>
                    <a:srgbClr val="0033CC"/>
                  </a:solidFill>
                  <a:latin typeface="Arial" charset="0"/>
                </a:rPr>
                <a:t>CCSDS Management Council (CMC)</a:t>
              </a:r>
            </a:p>
          </p:txBody>
        </p:sp>
        <p:cxnSp>
          <p:nvCxnSpPr>
            <p:cNvPr id="6179" name="Straight Connector 86"/>
            <p:cNvCxnSpPr>
              <a:cxnSpLocks noChangeShapeType="1"/>
            </p:cNvCxnSpPr>
            <p:nvPr/>
          </p:nvCxnSpPr>
          <p:spPr bwMode="auto">
            <a:xfrm rot="5400000">
              <a:off x="6858794" y="3961606"/>
              <a:ext cx="152400" cy="1588"/>
            </a:xfrm>
            <a:prstGeom prst="line">
              <a:avLst/>
            </a:prstGeom>
            <a:noFill/>
            <a:ln w="28575" algn="ctr">
              <a:solidFill>
                <a:schemeClr val="tx1"/>
              </a:solidFill>
              <a:round/>
              <a:headEnd type="none" w="sm" len="sm"/>
              <a:tailEnd type="none" w="sm" len="sm"/>
            </a:ln>
          </p:spPr>
        </p:cxnSp>
      </p:grpSp>
      <p:grpSp>
        <p:nvGrpSpPr>
          <p:cNvPr id="11" name="Group 97"/>
          <p:cNvGrpSpPr>
            <a:grpSpLocks/>
          </p:cNvGrpSpPr>
          <p:nvPr/>
        </p:nvGrpSpPr>
        <p:grpSpPr bwMode="auto">
          <a:xfrm>
            <a:off x="4419600" y="3124200"/>
            <a:ext cx="1981200" cy="762000"/>
            <a:chOff x="4419600" y="3124200"/>
            <a:chExt cx="1981200" cy="762000"/>
          </a:xfrm>
        </p:grpSpPr>
        <p:sp>
          <p:nvSpPr>
            <p:cNvPr id="6173" name="Rectangle 88"/>
            <p:cNvSpPr>
              <a:spLocks noChangeArrowheads="1"/>
            </p:cNvSpPr>
            <p:nvPr/>
          </p:nvSpPr>
          <p:spPr bwMode="auto">
            <a:xfrm>
              <a:off x="4419600" y="3124200"/>
              <a:ext cx="1676400" cy="228600"/>
            </a:xfrm>
            <a:prstGeom prst="rect">
              <a:avLst/>
            </a:prstGeom>
            <a:solidFill>
              <a:srgbClr val="CCFFCC"/>
            </a:solidFill>
            <a:ln w="28575">
              <a:solidFill>
                <a:schemeClr val="tx1"/>
              </a:solidFill>
              <a:miter lim="800000"/>
              <a:headEnd/>
              <a:tailEnd/>
            </a:ln>
          </p:spPr>
          <p:txBody>
            <a:bodyPr wrap="none" anchor="ctr"/>
            <a:lstStyle/>
            <a:p>
              <a:r>
                <a:rPr lang="en-US" sz="1200" b="1">
                  <a:latin typeface="Arial" charset="0"/>
                </a:rPr>
                <a:t>CCSDS Secretariat</a:t>
              </a:r>
            </a:p>
          </p:txBody>
        </p:sp>
        <p:sp>
          <p:nvSpPr>
            <p:cNvPr id="6174" name="Rectangle 90"/>
            <p:cNvSpPr>
              <a:spLocks noChangeArrowheads="1"/>
            </p:cNvSpPr>
            <p:nvPr/>
          </p:nvSpPr>
          <p:spPr bwMode="auto">
            <a:xfrm>
              <a:off x="4419600" y="3429000"/>
              <a:ext cx="1676400" cy="457200"/>
            </a:xfrm>
            <a:prstGeom prst="rect">
              <a:avLst/>
            </a:prstGeom>
            <a:solidFill>
              <a:srgbClr val="CCFFCC"/>
            </a:solidFill>
            <a:ln w="28575">
              <a:solidFill>
                <a:schemeClr val="tx1"/>
              </a:solidFill>
              <a:miter lim="800000"/>
              <a:headEnd/>
              <a:tailEnd/>
            </a:ln>
          </p:spPr>
          <p:txBody>
            <a:bodyPr anchor="ctr"/>
            <a:lstStyle/>
            <a:p>
              <a:r>
                <a:rPr lang="en-US" sz="1200" b="1">
                  <a:latin typeface="Arial" charset="0"/>
                </a:rPr>
                <a:t>Space Assigned Numbers Authority</a:t>
              </a:r>
            </a:p>
          </p:txBody>
        </p:sp>
        <p:cxnSp>
          <p:nvCxnSpPr>
            <p:cNvPr id="6175" name="Straight Connector 95"/>
            <p:cNvCxnSpPr>
              <a:cxnSpLocks noChangeShapeType="1"/>
              <a:stCxn id="6174" idx="3"/>
            </p:cNvCxnSpPr>
            <p:nvPr/>
          </p:nvCxnSpPr>
          <p:spPr bwMode="auto">
            <a:xfrm>
              <a:off x="6096000" y="3657600"/>
              <a:ext cx="304800" cy="1588"/>
            </a:xfrm>
            <a:prstGeom prst="line">
              <a:avLst/>
            </a:prstGeom>
            <a:noFill/>
            <a:ln w="28575" algn="ctr">
              <a:solidFill>
                <a:schemeClr val="tx1"/>
              </a:solidFill>
              <a:round/>
              <a:headEnd type="none" w="sm" len="sm"/>
              <a:tailEnd type="none" w="sm" len="sm"/>
            </a:ln>
          </p:spPr>
        </p:cxnSp>
        <p:cxnSp>
          <p:nvCxnSpPr>
            <p:cNvPr id="6176" name="Straight Connector 96"/>
            <p:cNvCxnSpPr>
              <a:cxnSpLocks noChangeShapeType="1"/>
            </p:cNvCxnSpPr>
            <p:nvPr/>
          </p:nvCxnSpPr>
          <p:spPr bwMode="auto">
            <a:xfrm>
              <a:off x="6096000" y="3276600"/>
              <a:ext cx="304800" cy="1588"/>
            </a:xfrm>
            <a:prstGeom prst="line">
              <a:avLst/>
            </a:prstGeom>
            <a:noFill/>
            <a:ln w="28575" algn="ctr">
              <a:solidFill>
                <a:schemeClr val="tx1"/>
              </a:solidFill>
              <a:round/>
              <a:headEnd type="none" w="sm" len="sm"/>
              <a:tailEnd type="none" w="sm" len="sm"/>
            </a:ln>
          </p:spPr>
        </p:cxnSp>
      </p:grpSp>
      <p:grpSp>
        <p:nvGrpSpPr>
          <p:cNvPr id="13" name="Group 111"/>
          <p:cNvGrpSpPr>
            <a:grpSpLocks/>
          </p:cNvGrpSpPr>
          <p:nvPr/>
        </p:nvGrpSpPr>
        <p:grpSpPr bwMode="auto">
          <a:xfrm>
            <a:off x="6014006" y="1600200"/>
            <a:ext cx="1148795" cy="1600200"/>
            <a:chOff x="6172201" y="1600200"/>
            <a:chExt cx="990600" cy="1600200"/>
          </a:xfrm>
        </p:grpSpPr>
        <p:sp>
          <p:nvSpPr>
            <p:cNvPr id="6162" name="Freeform 104"/>
            <p:cNvSpPr>
              <a:spLocks noChangeArrowheads="1"/>
            </p:cNvSpPr>
            <p:nvPr/>
          </p:nvSpPr>
          <p:spPr bwMode="auto">
            <a:xfrm>
              <a:off x="6184901" y="1638300"/>
              <a:ext cx="538486" cy="1485900"/>
            </a:xfrm>
            <a:custGeom>
              <a:avLst/>
              <a:gdLst>
                <a:gd name="T0" fmla="*/ 0 w 622300"/>
                <a:gd name="T1" fmla="*/ 0 h 1485900"/>
                <a:gd name="T2" fmla="*/ 727 w 622300"/>
                <a:gd name="T3" fmla="*/ 317500 h 1485900"/>
                <a:gd name="T4" fmla="*/ 1017 w 622300"/>
                <a:gd name="T5" fmla="*/ 1485900 h 1485900"/>
                <a:gd name="T6" fmla="*/ 1017 w 622300"/>
                <a:gd name="T7" fmla="*/ 1485900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type="none" w="sm" len="sm"/>
              <a:tailEnd type="none" w="sm" len="sm"/>
            </a:ln>
          </p:spPr>
          <p:txBody>
            <a:bodyPr/>
            <a:lstStyle/>
            <a:p>
              <a:endParaRPr lang="en-US"/>
            </a:p>
          </p:txBody>
        </p:sp>
        <p:sp>
          <p:nvSpPr>
            <p:cNvPr id="6163" name="Freeform 105"/>
            <p:cNvSpPr>
              <a:spLocks noChangeArrowheads="1"/>
            </p:cNvSpPr>
            <p:nvPr/>
          </p:nvSpPr>
          <p:spPr bwMode="auto">
            <a:xfrm>
              <a:off x="6172201" y="2133600"/>
              <a:ext cx="553240" cy="1028700"/>
            </a:xfrm>
            <a:custGeom>
              <a:avLst/>
              <a:gdLst>
                <a:gd name="T0" fmla="*/ 0 w 622300"/>
                <a:gd name="T1" fmla="*/ 0 h 1485900"/>
                <a:gd name="T2" fmla="*/ 727 w 622300"/>
                <a:gd name="T3" fmla="*/ 1 h 1485900"/>
                <a:gd name="T4" fmla="*/ 1017 w 622300"/>
                <a:gd name="T5" fmla="*/ 3 h 1485900"/>
                <a:gd name="T6" fmla="*/ 1017 w 622300"/>
                <a:gd name="T7" fmla="*/ 3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type="none" w="sm" len="sm"/>
              <a:tailEnd type="none" w="sm" len="sm"/>
            </a:ln>
          </p:spPr>
          <p:txBody>
            <a:bodyPr/>
            <a:lstStyle/>
            <a:p>
              <a:endParaRPr lang="en-US"/>
            </a:p>
          </p:txBody>
        </p:sp>
        <p:sp>
          <p:nvSpPr>
            <p:cNvPr id="6164" name="Freeform 106"/>
            <p:cNvSpPr>
              <a:spLocks noChangeArrowheads="1"/>
            </p:cNvSpPr>
            <p:nvPr/>
          </p:nvSpPr>
          <p:spPr bwMode="auto">
            <a:xfrm flipH="1">
              <a:off x="6705600" y="2209800"/>
              <a:ext cx="457200" cy="952500"/>
            </a:xfrm>
            <a:custGeom>
              <a:avLst/>
              <a:gdLst>
                <a:gd name="T0" fmla="*/ 0 w 622300"/>
                <a:gd name="T1" fmla="*/ 0 h 1485900"/>
                <a:gd name="T2" fmla="*/ 7 w 622300"/>
                <a:gd name="T3" fmla="*/ 1 h 1485900"/>
                <a:gd name="T4" fmla="*/ 10 w 622300"/>
                <a:gd name="T5" fmla="*/ 1 h 1485900"/>
                <a:gd name="T6" fmla="*/ 10 w 622300"/>
                <a:gd name="T7" fmla="*/ 1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type="none" w="sm" len="sm"/>
              <a:tailEnd type="none" w="sm" len="sm"/>
            </a:ln>
          </p:spPr>
          <p:txBody>
            <a:bodyPr/>
            <a:lstStyle/>
            <a:p>
              <a:endParaRPr lang="en-US"/>
            </a:p>
          </p:txBody>
        </p:sp>
        <p:sp>
          <p:nvSpPr>
            <p:cNvPr id="6165" name="Freeform 107"/>
            <p:cNvSpPr>
              <a:spLocks noChangeArrowheads="1"/>
            </p:cNvSpPr>
            <p:nvPr/>
          </p:nvSpPr>
          <p:spPr bwMode="auto">
            <a:xfrm flipH="1">
              <a:off x="6698747" y="1905000"/>
              <a:ext cx="464054" cy="1219200"/>
            </a:xfrm>
            <a:custGeom>
              <a:avLst/>
              <a:gdLst>
                <a:gd name="T0" fmla="*/ 0 w 622300"/>
                <a:gd name="T1" fmla="*/ 0 h 1485900"/>
                <a:gd name="T2" fmla="*/ 7 w 622300"/>
                <a:gd name="T3" fmla="*/ 257 h 1485900"/>
                <a:gd name="T4" fmla="*/ 10 w 622300"/>
                <a:gd name="T5" fmla="*/ 1200 h 1485900"/>
                <a:gd name="T6" fmla="*/ 10 w 622300"/>
                <a:gd name="T7" fmla="*/ 1200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type="none" w="sm" len="sm"/>
              <a:tailEnd type="none" w="sm" len="sm"/>
            </a:ln>
          </p:spPr>
          <p:txBody>
            <a:bodyPr/>
            <a:lstStyle/>
            <a:p>
              <a:endParaRPr lang="en-US"/>
            </a:p>
          </p:txBody>
        </p:sp>
        <p:sp>
          <p:nvSpPr>
            <p:cNvPr id="6166" name="Freeform 108"/>
            <p:cNvSpPr>
              <a:spLocks noChangeArrowheads="1"/>
            </p:cNvSpPr>
            <p:nvPr/>
          </p:nvSpPr>
          <p:spPr bwMode="auto">
            <a:xfrm flipH="1">
              <a:off x="6682320" y="1600200"/>
              <a:ext cx="480481" cy="1524000"/>
            </a:xfrm>
            <a:custGeom>
              <a:avLst/>
              <a:gdLst>
                <a:gd name="T0" fmla="*/ 0 w 622300"/>
                <a:gd name="T1" fmla="*/ 0 h 1485900"/>
                <a:gd name="T2" fmla="*/ 7 w 622300"/>
                <a:gd name="T3" fmla="*/ 789914 h 1485900"/>
                <a:gd name="T4" fmla="*/ 10 w 622300"/>
                <a:gd name="T5" fmla="*/ 3696771 h 1485900"/>
                <a:gd name="T6" fmla="*/ 10 w 622300"/>
                <a:gd name="T7" fmla="*/ 3696771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a:tailEnd/>
            </a:ln>
          </p:spPr>
          <p:txBody>
            <a:bodyPr/>
            <a:lstStyle/>
            <a:p>
              <a:endParaRPr lang="en-US"/>
            </a:p>
          </p:txBody>
        </p:sp>
        <p:sp>
          <p:nvSpPr>
            <p:cNvPr id="110" name="Isosceles Triangle 109"/>
            <p:cNvSpPr/>
            <p:nvPr/>
          </p:nvSpPr>
          <p:spPr bwMode="auto">
            <a:xfrm flipV="1">
              <a:off x="6601566" y="2895600"/>
              <a:ext cx="228600" cy="304800"/>
            </a:xfrm>
            <a:prstGeom prst="triangle">
              <a:avLst/>
            </a:prstGeom>
            <a:solidFill>
              <a:schemeClr val="tx1"/>
            </a:solidFill>
            <a:ln w="28575">
              <a:solidFill>
                <a:schemeClr val="tx1"/>
              </a:solidFill>
              <a:miter lim="800000"/>
              <a:headEnd/>
              <a:tailEnd/>
            </a:ln>
          </p:spPr>
          <p:txBody>
            <a:bodyPr anchor="ctr"/>
            <a:lstStyle/>
            <a:p>
              <a:pPr algn="ctr">
                <a:defRPr/>
              </a:pPr>
              <a:endParaRPr lang="en-US" sz="1400" dirty="0">
                <a:latin typeface="+mn-lt"/>
              </a:endParaRPr>
            </a:p>
          </p:txBody>
        </p:sp>
      </p:grpSp>
      <p:sp>
        <p:nvSpPr>
          <p:cNvPr id="71" name="Rounded Rectangle 70"/>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Mission Ops &amp;</a:t>
            </a:r>
          </a:p>
          <a:p>
            <a:pPr algn="ctr" fontAlgn="auto">
              <a:spcBef>
                <a:spcPts val="0"/>
              </a:spcBef>
              <a:spcAft>
                <a:spcPts val="0"/>
              </a:spcAft>
              <a:defRPr/>
            </a:pPr>
            <a:r>
              <a:rPr lang="en-US" sz="1050" b="1" dirty="0">
                <a:solidFill>
                  <a:srgbClr val="FFFFFF"/>
                </a:solidFill>
                <a:latin typeface="Arial Narrow"/>
                <a:cs typeface="Arial Narrow"/>
              </a:rPr>
              <a:t>Info Mgt Services</a:t>
            </a:r>
          </a:p>
        </p:txBody>
      </p:sp>
      <p:sp>
        <p:nvSpPr>
          <p:cNvPr id="74" name="Rounded Rectangle 73"/>
          <p:cNvSpPr/>
          <p:nvPr/>
        </p:nvSpPr>
        <p:spPr bwMode="auto">
          <a:xfrm>
            <a:off x="5532489" y="5282220"/>
            <a:ext cx="1392255"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Space Internetworking</a:t>
            </a:r>
          </a:p>
          <a:p>
            <a:pPr algn="ctr" fontAlgn="auto">
              <a:spcBef>
                <a:spcPts val="0"/>
              </a:spcBef>
              <a:spcAft>
                <a:spcPts val="0"/>
              </a:spcAft>
              <a:defRPr/>
            </a:pPr>
            <a:r>
              <a:rPr lang="en-US" sz="1050" b="1" dirty="0">
                <a:solidFill>
                  <a:srgbClr val="FFFFFF"/>
                </a:solidFill>
                <a:latin typeface="Arial Narrow"/>
                <a:cs typeface="Arial Narrow"/>
              </a:rPr>
              <a:t>Services</a:t>
            </a:r>
          </a:p>
        </p:txBody>
      </p:sp>
      <p:sp>
        <p:nvSpPr>
          <p:cNvPr id="77" name="Rounded Rectangle 76"/>
          <p:cNvSpPr/>
          <p:nvPr/>
        </p:nvSpPr>
        <p:spPr bwMode="auto">
          <a:xfrm>
            <a:off x="3875075" y="5282220"/>
            <a:ext cx="1386472" cy="363985"/>
          </a:xfrm>
          <a:prstGeom prst="roundRect">
            <a:avLst>
              <a:gd name="adj" fmla="val 16667"/>
            </a:avLst>
          </a:prstGeom>
          <a:solidFill>
            <a:srgbClr val="FF9900"/>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Cross Support</a:t>
            </a:r>
          </a:p>
          <a:p>
            <a:pPr algn="ctr" fontAlgn="auto">
              <a:spcBef>
                <a:spcPts val="0"/>
              </a:spcBef>
              <a:spcAft>
                <a:spcPts val="0"/>
              </a:spcAft>
              <a:defRPr/>
            </a:pPr>
            <a:r>
              <a:rPr lang="en-US" sz="1050" b="1" dirty="0">
                <a:solidFill>
                  <a:srgbClr val="FFFFFF"/>
                </a:solidFill>
                <a:latin typeface="Arial Narrow"/>
                <a:cs typeface="Arial Narrow"/>
              </a:rPr>
              <a:t>Services</a:t>
            </a:r>
          </a:p>
        </p:txBody>
      </p:sp>
      <p:sp>
        <p:nvSpPr>
          <p:cNvPr id="80" name="Rounded Rectangle 79"/>
          <p:cNvSpPr/>
          <p:nvPr/>
        </p:nvSpPr>
        <p:spPr bwMode="auto">
          <a:xfrm>
            <a:off x="2194349" y="5282220"/>
            <a:ext cx="1386472" cy="363985"/>
          </a:xfrm>
          <a:prstGeom prst="roundRect">
            <a:avLst>
              <a:gd name="adj" fmla="val 16667"/>
            </a:avLst>
          </a:prstGeom>
          <a:solidFill>
            <a:srgbClr val="33CC33"/>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Space Link</a:t>
            </a:r>
          </a:p>
          <a:p>
            <a:pPr algn="ctr" fontAlgn="auto">
              <a:spcBef>
                <a:spcPts val="0"/>
              </a:spcBef>
              <a:spcAft>
                <a:spcPts val="0"/>
              </a:spcAft>
              <a:defRPr/>
            </a:pPr>
            <a:r>
              <a:rPr lang="en-US" sz="1050" b="1" dirty="0">
                <a:solidFill>
                  <a:srgbClr val="FFFFFF"/>
                </a:solidFill>
                <a:latin typeface="Arial Narrow"/>
                <a:cs typeface="Arial Narrow"/>
              </a:rPr>
              <a:t>Services</a:t>
            </a:r>
          </a:p>
        </p:txBody>
      </p:sp>
      <p:sp>
        <p:nvSpPr>
          <p:cNvPr id="83" name="Rounded Rectangle 82"/>
          <p:cNvSpPr/>
          <p:nvPr/>
        </p:nvSpPr>
        <p:spPr bwMode="auto">
          <a:xfrm>
            <a:off x="509183" y="5282220"/>
            <a:ext cx="1386472" cy="363985"/>
          </a:xfrm>
          <a:prstGeom prst="roundRect">
            <a:avLst>
              <a:gd name="adj" fmla="val 16667"/>
            </a:avLst>
          </a:prstGeom>
          <a:solidFill>
            <a:srgbClr val="3D86FD"/>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Spacecraft Onboard </a:t>
            </a:r>
          </a:p>
          <a:p>
            <a:pPr algn="ctr" fontAlgn="auto">
              <a:spcBef>
                <a:spcPts val="0"/>
              </a:spcBef>
              <a:spcAft>
                <a:spcPts val="0"/>
              </a:spcAft>
              <a:defRPr/>
            </a:pPr>
            <a:r>
              <a:rPr lang="en-US" sz="1050" b="1" dirty="0">
                <a:solidFill>
                  <a:srgbClr val="FFFFFF"/>
                </a:solidFill>
                <a:latin typeface="Arial Narrow"/>
                <a:cs typeface="Arial Narrow"/>
              </a:rPr>
              <a:t>Interface Services</a:t>
            </a:r>
          </a:p>
        </p:txBody>
      </p:sp>
      <p:sp>
        <p:nvSpPr>
          <p:cNvPr id="86" name="Rounded Rectangle 85"/>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Systems Engineering</a:t>
            </a:r>
          </a:p>
        </p:txBody>
      </p:sp>
      <p:grpSp>
        <p:nvGrpSpPr>
          <p:cNvPr id="3" name="Group 550"/>
          <p:cNvGrpSpPr>
            <a:grpSpLocks/>
          </p:cNvGrpSpPr>
          <p:nvPr/>
        </p:nvGrpSpPr>
        <p:grpSpPr bwMode="auto">
          <a:xfrm>
            <a:off x="5105400" y="5181600"/>
            <a:ext cx="3733800" cy="1295400"/>
            <a:chOff x="5105400" y="5181600"/>
            <a:chExt cx="3733800" cy="1295400"/>
          </a:xfrm>
        </p:grpSpPr>
        <p:grpSp>
          <p:nvGrpSpPr>
            <p:cNvPr id="6181" name="Group 446"/>
            <p:cNvGrpSpPr>
              <a:grpSpLocks/>
            </p:cNvGrpSpPr>
            <p:nvPr/>
          </p:nvGrpSpPr>
          <p:grpSpPr bwMode="auto">
            <a:xfrm>
              <a:off x="5105400" y="5943600"/>
              <a:ext cx="762000" cy="457200"/>
              <a:chOff x="5105400" y="5943600"/>
              <a:chExt cx="685800" cy="457200"/>
            </a:xfrm>
          </p:grpSpPr>
          <p:sp>
            <p:nvSpPr>
              <p:cNvPr id="444" name="Rectangle 443"/>
              <p:cNvSpPr/>
              <p:nvPr/>
            </p:nvSpPr>
            <p:spPr bwMode="auto">
              <a:xfrm>
                <a:off x="5258277" y="6096000"/>
                <a:ext cx="532923" cy="304800"/>
              </a:xfrm>
              <a:prstGeom prst="rect">
                <a:avLst/>
              </a:prstGeom>
              <a:solidFill>
                <a:schemeClr val="accent1">
                  <a:lumMod val="20000"/>
                  <a:lumOff val="80000"/>
                </a:schemeClr>
              </a:solidFill>
              <a:ln w="28575" cap="flat" cmpd="sng" algn="ctr">
                <a:solidFill>
                  <a:schemeClr val="tx1">
                    <a:lumMod val="65000"/>
                    <a:lumOff val="35000"/>
                  </a:schemeClr>
                </a:solidFill>
                <a:prstDash val="solid"/>
                <a:round/>
                <a:headEnd type="none" w="sm" len="sm"/>
                <a:tailEnd type="none" w="sm" len="sm"/>
              </a:ln>
              <a:effectLst/>
            </p:spPr>
            <p:txBody>
              <a:bodyPr/>
              <a:lstStyle/>
              <a:p>
                <a:pPr>
                  <a:defRPr/>
                </a:pPr>
                <a:r>
                  <a:rPr lang="en-US" sz="1100" dirty="0">
                    <a:latin typeface="+mn-lt"/>
                  </a:rPr>
                  <a:t>WG’s</a:t>
                </a:r>
              </a:p>
            </p:txBody>
          </p:sp>
          <p:sp>
            <p:nvSpPr>
              <p:cNvPr id="445" name="Rectangle 444"/>
              <p:cNvSpPr/>
              <p:nvPr/>
            </p:nvSpPr>
            <p:spPr bwMode="auto">
              <a:xfrm>
                <a:off x="5181124" y="6019800"/>
                <a:ext cx="534353" cy="304800"/>
              </a:xfrm>
              <a:prstGeom prst="rect">
                <a:avLst/>
              </a:prstGeom>
              <a:solidFill>
                <a:schemeClr val="accent1">
                  <a:lumMod val="20000"/>
                  <a:lumOff val="80000"/>
                </a:schemeClr>
              </a:solidFill>
              <a:ln w="28575" cap="flat" cmpd="sng" algn="ctr">
                <a:solidFill>
                  <a:schemeClr val="tx1">
                    <a:lumMod val="65000"/>
                    <a:lumOff val="35000"/>
                  </a:schemeClr>
                </a:solidFill>
                <a:prstDash val="solid"/>
                <a:round/>
                <a:headEnd type="none" w="sm" len="sm"/>
                <a:tailEnd type="none" w="sm" len="sm"/>
              </a:ln>
              <a:effectLst/>
            </p:spPr>
            <p:txBody>
              <a:bodyPr/>
              <a:lstStyle/>
              <a:p>
                <a:pPr>
                  <a:defRPr/>
                </a:pPr>
                <a:r>
                  <a:rPr lang="en-US" sz="1100" dirty="0">
                    <a:latin typeface="+mn-lt"/>
                  </a:rPr>
                  <a:t>WG’s</a:t>
                </a:r>
              </a:p>
            </p:txBody>
          </p:sp>
          <p:sp>
            <p:nvSpPr>
              <p:cNvPr id="446" name="Rectangle 445"/>
              <p:cNvSpPr/>
              <p:nvPr/>
            </p:nvSpPr>
            <p:spPr bwMode="auto">
              <a:xfrm>
                <a:off x="5105400" y="5943600"/>
                <a:ext cx="532924" cy="304800"/>
              </a:xfrm>
              <a:prstGeom prst="rect">
                <a:avLst/>
              </a:prstGeom>
              <a:solidFill>
                <a:schemeClr val="accent1">
                  <a:lumMod val="20000"/>
                  <a:lumOff val="80000"/>
                </a:schemeClr>
              </a:solidFill>
              <a:ln w="28575" cap="flat" cmpd="sng" algn="ctr">
                <a:solidFill>
                  <a:schemeClr val="tx1">
                    <a:lumMod val="65000"/>
                    <a:lumOff val="35000"/>
                  </a:schemeClr>
                </a:solidFill>
                <a:prstDash val="solid"/>
                <a:round/>
                <a:headEnd type="none" w="sm" len="sm"/>
                <a:tailEnd type="none" w="sm" len="sm"/>
              </a:ln>
              <a:effectLst/>
            </p:spPr>
            <p:txBody>
              <a:bodyPr/>
              <a:lstStyle/>
              <a:p>
                <a:pPr>
                  <a:defRPr/>
                </a:pPr>
                <a:r>
                  <a:rPr lang="en-US" sz="1100" dirty="0">
                    <a:latin typeface="+mn-lt"/>
                  </a:rPr>
                  <a:t>WG’s</a:t>
                </a:r>
              </a:p>
            </p:txBody>
          </p:sp>
        </p:grpSp>
        <p:grpSp>
          <p:nvGrpSpPr>
            <p:cNvPr id="6182" name="Group 447"/>
            <p:cNvGrpSpPr>
              <a:grpSpLocks/>
            </p:cNvGrpSpPr>
            <p:nvPr/>
          </p:nvGrpSpPr>
          <p:grpSpPr bwMode="auto">
            <a:xfrm>
              <a:off x="5638800" y="6019800"/>
              <a:ext cx="762000" cy="457200"/>
              <a:chOff x="5105400" y="5943600"/>
              <a:chExt cx="685800" cy="457200"/>
            </a:xfrm>
          </p:grpSpPr>
          <p:sp>
            <p:nvSpPr>
              <p:cNvPr id="451" name="Rectangle 450"/>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3D86FD"/>
                </a:solidFill>
                <a:prstDash val="solid"/>
                <a:round/>
                <a:headEnd type="none" w="sm" len="sm"/>
                <a:tailEnd type="none" w="sm" len="sm"/>
              </a:ln>
              <a:effectLst/>
            </p:spPr>
            <p:txBody>
              <a:bodyPr/>
              <a:lstStyle/>
              <a:p>
                <a:pPr>
                  <a:defRPr/>
                </a:pPr>
                <a:r>
                  <a:rPr lang="en-US" sz="1100" dirty="0">
                    <a:latin typeface="+mn-lt"/>
                  </a:rPr>
                  <a:t>WG’s</a:t>
                </a:r>
              </a:p>
            </p:txBody>
          </p:sp>
          <p:sp>
            <p:nvSpPr>
              <p:cNvPr id="452" name="Rectangle 451"/>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3D86FD"/>
                </a:solidFill>
                <a:prstDash val="solid"/>
                <a:round/>
                <a:headEnd type="none" w="sm" len="sm"/>
                <a:tailEnd type="none" w="sm" len="sm"/>
              </a:ln>
              <a:effectLst/>
            </p:spPr>
            <p:txBody>
              <a:bodyPr/>
              <a:lstStyle/>
              <a:p>
                <a:pPr>
                  <a:defRPr/>
                </a:pPr>
                <a:r>
                  <a:rPr lang="en-US" sz="1100" dirty="0">
                    <a:latin typeface="+mn-lt"/>
                  </a:rPr>
                  <a:t>WG’s</a:t>
                </a:r>
              </a:p>
            </p:txBody>
          </p:sp>
          <p:sp>
            <p:nvSpPr>
              <p:cNvPr id="453" name="Rectangle 452"/>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3D86FD"/>
                </a:solidFill>
                <a:prstDash val="solid"/>
                <a:round/>
                <a:headEnd type="none" w="sm" len="sm"/>
                <a:tailEnd type="none" w="sm" len="sm"/>
              </a:ln>
              <a:effectLst/>
            </p:spPr>
            <p:txBody>
              <a:bodyPr/>
              <a:lstStyle/>
              <a:p>
                <a:pPr>
                  <a:defRPr/>
                </a:pPr>
                <a:r>
                  <a:rPr lang="en-US" sz="1100" dirty="0">
                    <a:latin typeface="+mn-lt"/>
                  </a:rPr>
                  <a:t>WG’s</a:t>
                </a:r>
              </a:p>
            </p:txBody>
          </p:sp>
        </p:grpSp>
        <p:grpSp>
          <p:nvGrpSpPr>
            <p:cNvPr id="6183" name="Group 453"/>
            <p:cNvGrpSpPr>
              <a:grpSpLocks/>
            </p:cNvGrpSpPr>
            <p:nvPr/>
          </p:nvGrpSpPr>
          <p:grpSpPr bwMode="auto">
            <a:xfrm>
              <a:off x="6324600" y="5943600"/>
              <a:ext cx="762000" cy="457200"/>
              <a:chOff x="5105400" y="5943600"/>
              <a:chExt cx="685800" cy="457200"/>
            </a:xfrm>
          </p:grpSpPr>
          <p:sp>
            <p:nvSpPr>
              <p:cNvPr id="455" name="Rectangle 454"/>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33CC33"/>
                </a:solidFill>
                <a:prstDash val="solid"/>
                <a:round/>
                <a:headEnd type="none" w="sm" len="sm"/>
                <a:tailEnd type="none" w="sm" len="sm"/>
              </a:ln>
              <a:effectLst/>
            </p:spPr>
            <p:txBody>
              <a:bodyPr/>
              <a:lstStyle/>
              <a:p>
                <a:pPr>
                  <a:defRPr/>
                </a:pPr>
                <a:r>
                  <a:rPr lang="en-US" sz="1100" dirty="0">
                    <a:latin typeface="+mn-lt"/>
                  </a:rPr>
                  <a:t>WG’s</a:t>
                </a:r>
              </a:p>
            </p:txBody>
          </p:sp>
          <p:sp>
            <p:nvSpPr>
              <p:cNvPr id="456" name="Rectangle 455"/>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33CC33"/>
                </a:solidFill>
                <a:prstDash val="solid"/>
                <a:round/>
                <a:headEnd type="none" w="sm" len="sm"/>
                <a:tailEnd type="none" w="sm" len="sm"/>
              </a:ln>
              <a:effectLst/>
            </p:spPr>
            <p:txBody>
              <a:bodyPr/>
              <a:lstStyle/>
              <a:p>
                <a:pPr>
                  <a:defRPr/>
                </a:pPr>
                <a:r>
                  <a:rPr lang="en-US" sz="1100" dirty="0">
                    <a:latin typeface="+mn-lt"/>
                  </a:rPr>
                  <a:t>WG’s</a:t>
                </a:r>
              </a:p>
            </p:txBody>
          </p:sp>
          <p:sp>
            <p:nvSpPr>
              <p:cNvPr id="457" name="Rectangle 456"/>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33CC33"/>
                </a:solidFill>
                <a:prstDash val="solid"/>
                <a:round/>
                <a:headEnd type="none" w="sm" len="sm"/>
                <a:tailEnd type="none" w="sm" len="sm"/>
              </a:ln>
              <a:effectLst/>
            </p:spPr>
            <p:txBody>
              <a:bodyPr/>
              <a:lstStyle/>
              <a:p>
                <a:pPr>
                  <a:defRPr/>
                </a:pPr>
                <a:r>
                  <a:rPr lang="en-US" sz="1100" dirty="0">
                    <a:latin typeface="+mn-lt"/>
                  </a:rPr>
                  <a:t>WG’s</a:t>
                </a:r>
              </a:p>
            </p:txBody>
          </p:sp>
        </p:grpSp>
        <p:grpSp>
          <p:nvGrpSpPr>
            <p:cNvPr id="6184" name="Group 458"/>
            <p:cNvGrpSpPr>
              <a:grpSpLocks/>
            </p:cNvGrpSpPr>
            <p:nvPr/>
          </p:nvGrpSpPr>
          <p:grpSpPr bwMode="auto">
            <a:xfrm>
              <a:off x="6858000" y="6019800"/>
              <a:ext cx="762000" cy="457200"/>
              <a:chOff x="5105400" y="5943600"/>
              <a:chExt cx="685800" cy="457200"/>
            </a:xfrm>
          </p:grpSpPr>
          <p:sp>
            <p:nvSpPr>
              <p:cNvPr id="472" name="Rectangle 471"/>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FF9900"/>
                </a:solidFill>
                <a:prstDash val="solid"/>
                <a:round/>
                <a:headEnd type="none" w="sm" len="sm"/>
                <a:tailEnd type="none" w="sm" len="sm"/>
              </a:ln>
              <a:effectLst/>
            </p:spPr>
            <p:txBody>
              <a:bodyPr/>
              <a:lstStyle/>
              <a:p>
                <a:pPr>
                  <a:defRPr/>
                </a:pPr>
                <a:r>
                  <a:rPr lang="en-US" sz="1100" dirty="0">
                    <a:latin typeface="+mn-lt"/>
                  </a:rPr>
                  <a:t>WG’s</a:t>
                </a:r>
              </a:p>
            </p:txBody>
          </p:sp>
          <p:sp>
            <p:nvSpPr>
              <p:cNvPr id="474" name="Rectangle 473"/>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FF9900"/>
                </a:solidFill>
                <a:prstDash val="solid"/>
                <a:round/>
                <a:headEnd type="none" w="sm" len="sm"/>
                <a:tailEnd type="none" w="sm" len="sm"/>
              </a:ln>
              <a:effectLst/>
            </p:spPr>
            <p:txBody>
              <a:bodyPr/>
              <a:lstStyle/>
              <a:p>
                <a:pPr>
                  <a:defRPr/>
                </a:pPr>
                <a:r>
                  <a:rPr lang="en-US" sz="1100" dirty="0">
                    <a:latin typeface="+mn-lt"/>
                  </a:rPr>
                  <a:t>WG’s</a:t>
                </a:r>
              </a:p>
            </p:txBody>
          </p:sp>
          <p:sp>
            <p:nvSpPr>
              <p:cNvPr id="504" name="Rectangle 503"/>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FF9900"/>
                </a:solidFill>
                <a:prstDash val="solid"/>
                <a:round/>
                <a:headEnd type="none" w="sm" len="sm"/>
                <a:tailEnd type="none" w="sm" len="sm"/>
              </a:ln>
              <a:effectLst/>
            </p:spPr>
            <p:txBody>
              <a:bodyPr/>
              <a:lstStyle/>
              <a:p>
                <a:pPr>
                  <a:defRPr/>
                </a:pPr>
                <a:r>
                  <a:rPr lang="en-US" sz="1100" dirty="0">
                    <a:latin typeface="+mn-lt"/>
                  </a:rPr>
                  <a:t>WG’s</a:t>
                </a:r>
              </a:p>
            </p:txBody>
          </p:sp>
        </p:grpSp>
        <p:grpSp>
          <p:nvGrpSpPr>
            <p:cNvPr id="6185" name="Group 504"/>
            <p:cNvGrpSpPr>
              <a:grpSpLocks/>
            </p:cNvGrpSpPr>
            <p:nvPr/>
          </p:nvGrpSpPr>
          <p:grpSpPr bwMode="auto">
            <a:xfrm>
              <a:off x="7543800" y="5943600"/>
              <a:ext cx="762000" cy="457200"/>
              <a:chOff x="5105400" y="5943600"/>
              <a:chExt cx="685800" cy="457200"/>
            </a:xfrm>
          </p:grpSpPr>
          <p:sp>
            <p:nvSpPr>
              <p:cNvPr id="508" name="Rectangle 507"/>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FF66FF"/>
                </a:solidFill>
                <a:prstDash val="solid"/>
                <a:round/>
                <a:headEnd type="none" w="sm" len="sm"/>
                <a:tailEnd type="none" w="sm" len="sm"/>
              </a:ln>
              <a:effectLst/>
            </p:spPr>
            <p:txBody>
              <a:bodyPr/>
              <a:lstStyle/>
              <a:p>
                <a:pPr>
                  <a:defRPr/>
                </a:pPr>
                <a:r>
                  <a:rPr lang="en-US" sz="1100" dirty="0">
                    <a:latin typeface="+mn-lt"/>
                  </a:rPr>
                  <a:t>WG’s</a:t>
                </a:r>
              </a:p>
            </p:txBody>
          </p:sp>
          <p:sp>
            <p:nvSpPr>
              <p:cNvPr id="510" name="Rectangle 509"/>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FF66FF"/>
                </a:solidFill>
                <a:prstDash val="solid"/>
                <a:round/>
                <a:headEnd type="none" w="sm" len="sm"/>
                <a:tailEnd type="none" w="sm" len="sm"/>
              </a:ln>
              <a:effectLst/>
            </p:spPr>
            <p:txBody>
              <a:bodyPr/>
              <a:lstStyle/>
              <a:p>
                <a:pPr>
                  <a:defRPr/>
                </a:pPr>
                <a:r>
                  <a:rPr lang="en-US" sz="1100" dirty="0">
                    <a:latin typeface="+mn-lt"/>
                  </a:rPr>
                  <a:t>WG’s</a:t>
                </a:r>
              </a:p>
            </p:txBody>
          </p:sp>
          <p:sp>
            <p:nvSpPr>
              <p:cNvPr id="511" name="Rectangle 510"/>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FF66FF"/>
                </a:solidFill>
                <a:prstDash val="solid"/>
                <a:round/>
                <a:headEnd type="none" w="sm" len="sm"/>
                <a:tailEnd type="none" w="sm" len="sm"/>
              </a:ln>
              <a:effectLst/>
            </p:spPr>
            <p:txBody>
              <a:bodyPr/>
              <a:lstStyle/>
              <a:p>
                <a:pPr>
                  <a:defRPr/>
                </a:pPr>
                <a:r>
                  <a:rPr lang="en-US" sz="1100" dirty="0">
                    <a:latin typeface="+mn-lt"/>
                  </a:rPr>
                  <a:t>WG’s</a:t>
                </a:r>
              </a:p>
            </p:txBody>
          </p:sp>
        </p:grpSp>
        <p:grpSp>
          <p:nvGrpSpPr>
            <p:cNvPr id="6186" name="Group 511"/>
            <p:cNvGrpSpPr>
              <a:grpSpLocks/>
            </p:cNvGrpSpPr>
            <p:nvPr/>
          </p:nvGrpSpPr>
          <p:grpSpPr bwMode="auto">
            <a:xfrm>
              <a:off x="8077200" y="6019800"/>
              <a:ext cx="762000" cy="457200"/>
              <a:chOff x="5105400" y="5943600"/>
              <a:chExt cx="685800" cy="457200"/>
            </a:xfrm>
          </p:grpSpPr>
          <p:sp>
            <p:nvSpPr>
              <p:cNvPr id="520" name="Rectangle 519"/>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FF0000"/>
                </a:solidFill>
                <a:prstDash val="solid"/>
                <a:round/>
                <a:headEnd type="none" w="sm" len="sm"/>
                <a:tailEnd type="none" w="sm" len="sm"/>
              </a:ln>
              <a:effectLst/>
            </p:spPr>
            <p:txBody>
              <a:bodyPr/>
              <a:lstStyle/>
              <a:p>
                <a:pPr>
                  <a:defRPr/>
                </a:pPr>
                <a:r>
                  <a:rPr lang="en-US" sz="1100" dirty="0">
                    <a:latin typeface="+mn-lt"/>
                  </a:rPr>
                  <a:t>WG’s</a:t>
                </a:r>
              </a:p>
            </p:txBody>
          </p:sp>
          <p:sp>
            <p:nvSpPr>
              <p:cNvPr id="521" name="Rectangle 520"/>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FF0000"/>
                </a:solidFill>
                <a:prstDash val="solid"/>
                <a:round/>
                <a:headEnd type="none" w="sm" len="sm"/>
                <a:tailEnd type="none" w="sm" len="sm"/>
              </a:ln>
              <a:effectLst/>
            </p:spPr>
            <p:txBody>
              <a:bodyPr/>
              <a:lstStyle/>
              <a:p>
                <a:pPr>
                  <a:defRPr/>
                </a:pPr>
                <a:r>
                  <a:rPr lang="en-US" sz="1100" dirty="0">
                    <a:latin typeface="+mn-lt"/>
                  </a:rPr>
                  <a:t>WG’s</a:t>
                </a:r>
              </a:p>
            </p:txBody>
          </p:sp>
          <p:sp>
            <p:nvSpPr>
              <p:cNvPr id="522" name="Rectangle 521"/>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FF0000"/>
                </a:solidFill>
                <a:prstDash val="solid"/>
                <a:round/>
                <a:headEnd type="none" w="sm" len="sm"/>
                <a:tailEnd type="none" w="sm" len="sm"/>
              </a:ln>
              <a:effectLst/>
            </p:spPr>
            <p:txBody>
              <a:bodyPr/>
              <a:lstStyle/>
              <a:p>
                <a:pPr>
                  <a:defRPr/>
                </a:pPr>
                <a:r>
                  <a:rPr lang="en-US" sz="1100" dirty="0">
                    <a:latin typeface="+mn-lt"/>
                  </a:rPr>
                  <a:t>WG’s</a:t>
                </a:r>
              </a:p>
            </p:txBody>
          </p:sp>
        </p:grpSp>
        <p:cxnSp>
          <p:nvCxnSpPr>
            <p:cNvPr id="546" name="Straight Connector 545"/>
            <p:cNvCxnSpPr/>
            <p:nvPr/>
          </p:nvCxnSpPr>
          <p:spPr bwMode="auto">
            <a:xfrm rot="5400000">
              <a:off x="6853428" y="5862825"/>
              <a:ext cx="313947" cy="0"/>
            </a:xfrm>
            <a:prstGeom prst="line">
              <a:avLst/>
            </a:prstGeom>
            <a:solidFill>
              <a:schemeClr val="accent1"/>
            </a:solidFill>
            <a:ln w="28575" cap="flat" cmpd="sng" algn="ctr">
              <a:solidFill>
                <a:srgbClr val="FF9900"/>
              </a:solidFill>
              <a:prstDash val="solid"/>
              <a:round/>
              <a:headEnd type="none" w="sm" len="sm"/>
              <a:tailEnd type="none" w="sm" len="sm"/>
            </a:ln>
            <a:effectLst/>
          </p:spPr>
        </p:cxnSp>
        <p:cxnSp>
          <p:nvCxnSpPr>
            <p:cNvPr id="549" name="Straight Connector 548"/>
            <p:cNvCxnSpPr/>
            <p:nvPr/>
          </p:nvCxnSpPr>
          <p:spPr bwMode="auto">
            <a:xfrm rot="5400000">
              <a:off x="5634228" y="5862825"/>
              <a:ext cx="313947" cy="0"/>
            </a:xfrm>
            <a:prstGeom prst="line">
              <a:avLst/>
            </a:prstGeom>
            <a:solidFill>
              <a:schemeClr val="accent1"/>
            </a:solidFill>
            <a:ln w="28575" cap="flat" cmpd="sng" algn="ctr">
              <a:solidFill>
                <a:srgbClr val="3D86FD"/>
              </a:solidFill>
              <a:prstDash val="solid"/>
              <a:round/>
              <a:headEnd type="none" w="sm" len="sm"/>
              <a:tailEnd type="none" w="sm" len="sm"/>
            </a:ln>
            <a:effectLst/>
          </p:spPr>
        </p:cxnSp>
        <p:cxnSp>
          <p:nvCxnSpPr>
            <p:cNvPr id="550" name="Straight Connector 549"/>
            <p:cNvCxnSpPr/>
            <p:nvPr/>
          </p:nvCxnSpPr>
          <p:spPr bwMode="auto">
            <a:xfrm rot="5400000">
              <a:off x="8133881" y="5862825"/>
              <a:ext cx="313947" cy="0"/>
            </a:xfrm>
            <a:prstGeom prst="line">
              <a:avLst/>
            </a:prstGeom>
            <a:solidFill>
              <a:schemeClr val="accent1"/>
            </a:solidFill>
            <a:ln w="28575" cap="flat" cmpd="sng" algn="ctr">
              <a:solidFill>
                <a:srgbClr val="FF0000"/>
              </a:solidFill>
              <a:prstDash val="solid"/>
              <a:round/>
              <a:headEnd type="none" w="sm" len="sm"/>
              <a:tailEnd type="none" w="sm" len="sm"/>
            </a:ln>
            <a:effectLst/>
          </p:spPr>
        </p:cxnSp>
        <p:cxnSp>
          <p:nvCxnSpPr>
            <p:cNvPr id="442" name="Straight Connector 441"/>
            <p:cNvCxnSpPr/>
            <p:nvPr/>
          </p:nvCxnSpPr>
          <p:spPr bwMode="auto">
            <a:xfrm rot="5400000">
              <a:off x="4878387" y="5561013"/>
              <a:ext cx="760413" cy="1588"/>
            </a:xfrm>
            <a:prstGeom prst="line">
              <a:avLst/>
            </a:prstGeom>
            <a:solidFill>
              <a:schemeClr val="accent1"/>
            </a:solidFill>
            <a:ln w="28575" cap="flat" cmpd="sng" algn="ctr">
              <a:solidFill>
                <a:schemeClr val="tx1">
                  <a:lumMod val="65000"/>
                  <a:lumOff val="35000"/>
                </a:schemeClr>
              </a:solidFill>
              <a:prstDash val="solid"/>
              <a:round/>
              <a:headEnd type="none" w="sm" len="sm"/>
              <a:tailEnd type="none" w="sm" len="sm"/>
            </a:ln>
            <a:effectLst/>
          </p:spPr>
        </p:cxnSp>
        <p:cxnSp>
          <p:nvCxnSpPr>
            <p:cNvPr id="524" name="Straight Connector 523"/>
            <p:cNvCxnSpPr/>
            <p:nvPr/>
          </p:nvCxnSpPr>
          <p:spPr bwMode="auto">
            <a:xfrm rot="5400000">
              <a:off x="6097587" y="5561013"/>
              <a:ext cx="760413" cy="1588"/>
            </a:xfrm>
            <a:prstGeom prst="line">
              <a:avLst/>
            </a:prstGeom>
            <a:solidFill>
              <a:schemeClr val="accent1"/>
            </a:solidFill>
            <a:ln w="28575" cap="flat" cmpd="sng" algn="ctr">
              <a:solidFill>
                <a:srgbClr val="33CC33"/>
              </a:solidFill>
              <a:prstDash val="solid"/>
              <a:round/>
              <a:headEnd type="none" w="sm" len="sm"/>
              <a:tailEnd type="none" w="sm" len="sm"/>
            </a:ln>
            <a:effectLst/>
          </p:spPr>
        </p:cxnSp>
        <p:cxnSp>
          <p:nvCxnSpPr>
            <p:cNvPr id="535" name="Straight Connector 534"/>
            <p:cNvCxnSpPr/>
            <p:nvPr/>
          </p:nvCxnSpPr>
          <p:spPr bwMode="auto">
            <a:xfrm rot="5400000">
              <a:off x="7316787" y="5561013"/>
              <a:ext cx="760413" cy="1588"/>
            </a:xfrm>
            <a:prstGeom prst="line">
              <a:avLst/>
            </a:prstGeom>
            <a:solidFill>
              <a:schemeClr val="accent1"/>
            </a:solidFill>
            <a:ln w="28575" cap="flat" cmpd="sng" algn="ctr">
              <a:solidFill>
                <a:srgbClr val="FF66FF"/>
              </a:solidFill>
              <a:prstDash val="solid"/>
              <a:round/>
              <a:headEnd type="none" w="sm" len="sm"/>
              <a:tailEnd type="none" w="sm" len="sm"/>
            </a:ln>
            <a:effectLst/>
          </p:spPr>
        </p:cxnSp>
      </p:grpSp>
      <p:grpSp>
        <p:nvGrpSpPr>
          <p:cNvPr id="114" name="Group 113"/>
          <p:cNvGrpSpPr/>
          <p:nvPr/>
        </p:nvGrpSpPr>
        <p:grpSpPr>
          <a:xfrm>
            <a:off x="4409230" y="1531625"/>
            <a:ext cx="4506170" cy="838200"/>
            <a:chOff x="4409230" y="1531625"/>
            <a:chExt cx="4506170" cy="838200"/>
          </a:xfrm>
          <a:solidFill>
            <a:srgbClr val="00AE00"/>
          </a:solidFill>
        </p:grpSpPr>
        <p:grpSp>
          <p:nvGrpSpPr>
            <p:cNvPr id="12" name="Group 110"/>
            <p:cNvGrpSpPr>
              <a:grpSpLocks/>
            </p:cNvGrpSpPr>
            <p:nvPr/>
          </p:nvGrpSpPr>
          <p:grpSpPr bwMode="auto">
            <a:xfrm>
              <a:off x="4409230" y="1531625"/>
              <a:ext cx="4506170" cy="838200"/>
              <a:chOff x="4409230" y="1531625"/>
              <a:chExt cx="4506170" cy="838200"/>
            </a:xfrm>
            <a:grpFill/>
          </p:grpSpPr>
          <p:sp>
            <p:nvSpPr>
              <p:cNvPr id="101" name="Rectangle 100"/>
              <p:cNvSpPr/>
              <p:nvPr/>
            </p:nvSpPr>
            <p:spPr bwMode="auto">
              <a:xfrm>
                <a:off x="7162800" y="1828800"/>
                <a:ext cx="1752600" cy="228600"/>
              </a:xfrm>
              <a:prstGeom prst="rect">
                <a:avLst/>
              </a:prstGeom>
              <a:grpFill/>
              <a:ln w="6350">
                <a:solidFill>
                  <a:schemeClr val="tx1"/>
                </a:solidFill>
                <a:miter lim="800000"/>
                <a:headEnd/>
                <a:tailEnd/>
              </a:ln>
            </p:spPr>
            <p:txBody>
              <a:bodyPr wrap="none" anchor="ctr"/>
              <a:lstStyle/>
              <a:p>
                <a:pPr>
                  <a:defRPr/>
                </a:pPr>
                <a:r>
                  <a:rPr lang="en-US" sz="1400" dirty="0">
                    <a:solidFill>
                      <a:schemeClr val="bg1"/>
                    </a:solidFill>
                    <a:latin typeface="+mn-lt"/>
                  </a:rPr>
                  <a:t>Stakeholders</a:t>
                </a:r>
              </a:p>
            </p:txBody>
          </p:sp>
          <p:sp>
            <p:nvSpPr>
              <p:cNvPr id="103" name="Rectangle 102"/>
              <p:cNvSpPr/>
              <p:nvPr/>
            </p:nvSpPr>
            <p:spPr bwMode="auto">
              <a:xfrm>
                <a:off x="7162800" y="2133600"/>
                <a:ext cx="1752600" cy="228600"/>
              </a:xfrm>
              <a:prstGeom prst="rect">
                <a:avLst/>
              </a:prstGeom>
              <a:grpFill/>
              <a:ln w="6350">
                <a:solidFill>
                  <a:schemeClr val="tx1"/>
                </a:solidFill>
                <a:miter lim="800000"/>
                <a:headEnd/>
                <a:tailEnd/>
              </a:ln>
            </p:spPr>
            <p:txBody>
              <a:bodyPr wrap="none" anchor="ctr"/>
              <a:lstStyle/>
              <a:p>
                <a:pPr>
                  <a:defRPr/>
                </a:pPr>
                <a:r>
                  <a:rPr lang="en-US" sz="1400" dirty="0">
                    <a:solidFill>
                      <a:schemeClr val="bg1"/>
                    </a:solidFill>
                    <a:latin typeface="+mn-lt"/>
                  </a:rPr>
                  <a:t>Missions / Programs</a:t>
                </a:r>
              </a:p>
            </p:txBody>
          </p:sp>
          <p:sp>
            <p:nvSpPr>
              <p:cNvPr id="72" name="Rectangle 71"/>
              <p:cNvSpPr/>
              <p:nvPr/>
            </p:nvSpPr>
            <p:spPr bwMode="auto">
              <a:xfrm>
                <a:off x="7152430" y="1531625"/>
                <a:ext cx="1752600" cy="228600"/>
              </a:xfrm>
              <a:prstGeom prst="rect">
                <a:avLst/>
              </a:prstGeom>
              <a:grpFill/>
              <a:ln w="6350">
                <a:solidFill>
                  <a:schemeClr val="tx1"/>
                </a:solidFill>
                <a:miter lim="800000"/>
                <a:headEnd/>
                <a:tailEnd/>
              </a:ln>
            </p:spPr>
            <p:txBody>
              <a:bodyPr wrap="none" anchor="ctr"/>
              <a:lstStyle/>
              <a:p>
                <a:pPr>
                  <a:defRPr/>
                </a:pPr>
                <a:r>
                  <a:rPr lang="en-US" sz="1400" dirty="0">
                    <a:solidFill>
                      <a:schemeClr val="bg1"/>
                    </a:solidFill>
                    <a:latin typeface="+mn-lt"/>
                  </a:rPr>
                  <a:t>Liaisons</a:t>
                </a:r>
              </a:p>
            </p:txBody>
          </p:sp>
          <p:sp>
            <p:nvSpPr>
              <p:cNvPr id="73" name="Rectangle 72"/>
              <p:cNvSpPr/>
              <p:nvPr/>
            </p:nvSpPr>
            <p:spPr bwMode="auto">
              <a:xfrm>
                <a:off x="4409230" y="1912625"/>
                <a:ext cx="1752600" cy="457200"/>
              </a:xfrm>
              <a:prstGeom prst="rect">
                <a:avLst/>
              </a:prstGeom>
              <a:grpFill/>
              <a:ln w="6350">
                <a:solidFill>
                  <a:schemeClr val="tx1"/>
                </a:solidFill>
                <a:miter lim="800000"/>
                <a:headEnd/>
                <a:tailEnd/>
              </a:ln>
            </p:spPr>
            <p:txBody>
              <a:bodyPr anchor="ctr"/>
              <a:lstStyle/>
              <a:p>
                <a:pPr>
                  <a:defRPr/>
                </a:pPr>
                <a:r>
                  <a:rPr lang="en-US" sz="1400" dirty="0">
                    <a:solidFill>
                      <a:schemeClr val="bg1"/>
                    </a:solidFill>
                    <a:latin typeface="+mn-lt"/>
                  </a:rPr>
                  <a:t>Infrastructure providers</a:t>
                </a:r>
              </a:p>
            </p:txBody>
          </p:sp>
        </p:grpSp>
        <p:grpSp>
          <p:nvGrpSpPr>
            <p:cNvPr id="111" name="Group 78"/>
            <p:cNvGrpSpPr>
              <a:grpSpLocks/>
            </p:cNvGrpSpPr>
            <p:nvPr/>
          </p:nvGrpSpPr>
          <p:grpSpPr bwMode="auto">
            <a:xfrm>
              <a:off x="4409842" y="1539251"/>
              <a:ext cx="1745584" cy="303579"/>
              <a:chOff x="4392815" y="1024034"/>
              <a:chExt cx="4508500" cy="825500"/>
            </a:xfrm>
            <a:grpFill/>
          </p:grpSpPr>
          <p:sp>
            <p:nvSpPr>
              <p:cNvPr id="75" name="Rectangle 74"/>
              <p:cNvSpPr/>
              <p:nvPr/>
            </p:nvSpPr>
            <p:spPr bwMode="auto">
              <a:xfrm>
                <a:off x="4392815" y="1024034"/>
                <a:ext cx="4508500" cy="825500"/>
              </a:xfrm>
              <a:prstGeom prst="rect">
                <a:avLst/>
              </a:prstGeom>
              <a:grpFill/>
              <a:ln w="6350">
                <a:solidFill>
                  <a:schemeClr val="tx1"/>
                </a:solidFill>
                <a:miter lim="800000"/>
                <a:headEnd/>
                <a:tailEnd/>
              </a:ln>
            </p:spPr>
            <p:txBody>
              <a:bodyPr wrap="none" anchor="ctr"/>
              <a:lstStyle/>
              <a:p>
                <a:pPr>
                  <a:defRPr/>
                </a:pPr>
                <a:endParaRPr lang="en-US" sz="2800" b="1" dirty="0">
                  <a:ln w="6350">
                    <a:solidFill>
                      <a:schemeClr val="tx1"/>
                    </a:solidFill>
                  </a:ln>
                  <a:solidFill>
                    <a:schemeClr val="bg1"/>
                  </a:solidFill>
                  <a:latin typeface="+mn-lt"/>
                </a:endParaRPr>
              </a:p>
            </p:txBody>
          </p:sp>
          <p:pic>
            <p:nvPicPr>
              <p:cNvPr id="113" name="Picture 2" descr="Logo of the DEPP Organization for Standardization">
                <a:hlinkClick r:id="rId3" tooltip="Logo of the DEPP Organization for Standardization"/>
              </p:cNvPr>
              <p:cNvPicPr>
                <a:picLocks noChangeAspect="1" noChangeArrowheads="1"/>
              </p:cNvPicPr>
              <p:nvPr/>
            </p:nvPicPr>
            <p:blipFill>
              <a:blip r:embed="rId4" cstate="print"/>
              <a:srcRect/>
              <a:stretch>
                <a:fillRect/>
              </a:stretch>
            </p:blipFill>
            <p:spPr bwMode="auto">
              <a:xfrm>
                <a:off x="5591175" y="1038224"/>
                <a:ext cx="1905000" cy="742951"/>
              </a:xfrm>
              <a:prstGeom prst="rect">
                <a:avLst/>
              </a:prstGeom>
              <a:grpFill/>
              <a:ln w="9525">
                <a:noFill/>
                <a:miter lim="800000"/>
                <a:headEnd/>
                <a:tailEnd/>
              </a:ln>
            </p:spPr>
          </p:pic>
        </p:grpSp>
      </p:grpSp>
      <p:sp>
        <p:nvSpPr>
          <p:cNvPr id="76" name="Slide Number Placeholder 75"/>
          <p:cNvSpPr>
            <a:spLocks noGrp="1"/>
          </p:cNvSpPr>
          <p:nvPr>
            <p:ph type="sldNum" sz="quarter" idx="10"/>
          </p:nvPr>
        </p:nvSpPr>
        <p:spPr/>
        <p:txBody>
          <a:bodyPr/>
          <a:lstStyle/>
          <a:p>
            <a:pPr>
              <a:defRPr/>
            </a:pPr>
            <a:fld id="{C246DBB5-1FC3-4A7F-A21A-11B4D61A50B2}" type="slidenum">
              <a:rPr lang="en-US" smtClean="0"/>
              <a:pPr>
                <a:defRPr/>
              </a:pPr>
              <a:t>10</a:t>
            </a:fld>
            <a:endParaRPr lang="en-US"/>
          </a:p>
        </p:txBody>
      </p:sp>
    </p:spTree>
    <p:extLst>
      <p:ext uri="{BB962C8B-B14F-4D97-AF65-F5344CB8AC3E}">
        <p14:creationId xmlns:p14="http://schemas.microsoft.com/office/powerpoint/2010/main" val="188525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2.77778E-6 -3.7037E-7 L -0.275 0.59329 " pathEditMode="relative" rAng="0" ptsTypes="AA">
                                      <p:cBhvr>
                                        <p:cTn id="6" dur="2000" fill="hold"/>
                                        <p:tgtEl>
                                          <p:spTgt spid="86"/>
                                        </p:tgtEl>
                                        <p:attrNameLst>
                                          <p:attrName>ppt_x</p:attrName>
                                          <p:attrName>ppt_y</p:attrName>
                                        </p:attrNameLst>
                                      </p:cBhvr>
                                      <p:rCtr x="-13800" y="29700"/>
                                    </p:animMotion>
                                  </p:childTnLst>
                                </p:cTn>
                              </p:par>
                              <p:par>
                                <p:cTn id="7" presetID="0" presetClass="path" presetSubtype="0" accel="50000" decel="50000" fill="hold" grpId="0" nodeType="withEffect">
                                  <p:stCondLst>
                                    <p:cond delay="0"/>
                                  </p:stCondLst>
                                  <p:childTnLst>
                                    <p:animMotion origin="layout" path="M -3.61111E-6 7.40741E-7 L 0.50973 0.01319 " pathEditMode="relative" rAng="0" ptsTypes="AA">
                                      <p:cBhvr>
                                        <p:cTn id="8" dur="2000" fill="hold"/>
                                        <p:tgtEl>
                                          <p:spTgt spid="83"/>
                                        </p:tgtEl>
                                        <p:attrNameLst>
                                          <p:attrName>ppt_x</p:attrName>
                                          <p:attrName>ppt_y</p:attrName>
                                        </p:attrNameLst>
                                      </p:cBhvr>
                                      <p:rCtr x="25500" y="600"/>
                                    </p:animMotion>
                                  </p:childTnLst>
                                </p:cTn>
                              </p:par>
                              <p:par>
                                <p:cTn id="9" presetID="0" presetClass="path" presetSubtype="0" accel="50000" decel="50000" fill="hold" grpId="0" nodeType="withEffect">
                                  <p:stCondLst>
                                    <p:cond delay="0"/>
                                  </p:stCondLst>
                                  <p:childTnLst>
                                    <p:animMotion origin="layout" path="M 1.38889E-6 7.40741E-7 L 0.39167 -0.06435 " pathEditMode="relative" rAng="0" ptsTypes="AA">
                                      <p:cBhvr>
                                        <p:cTn id="10" dur="2000" fill="hold"/>
                                        <p:tgtEl>
                                          <p:spTgt spid="80"/>
                                        </p:tgtEl>
                                        <p:attrNameLst>
                                          <p:attrName>ppt_x</p:attrName>
                                          <p:attrName>ppt_y</p:attrName>
                                        </p:attrNameLst>
                                      </p:cBhvr>
                                      <p:rCtr x="19600" y="-3200"/>
                                    </p:animMotion>
                                  </p:childTnLst>
                                </p:cTn>
                              </p:par>
                              <p:par>
                                <p:cTn id="11" presetID="0" presetClass="path" presetSubtype="0" accel="50000" decel="50000" fill="hold" grpId="0" nodeType="withEffect">
                                  <p:stCondLst>
                                    <p:cond delay="0"/>
                                  </p:stCondLst>
                                  <p:childTnLst>
                                    <p:animMotion origin="layout" path="M 8.33333E-7 7.40741E-7 L 0.28264 0.01319 " pathEditMode="relative" rAng="0" ptsTypes="AA">
                                      <p:cBhvr>
                                        <p:cTn id="12" dur="2000" fill="hold"/>
                                        <p:tgtEl>
                                          <p:spTgt spid="77"/>
                                        </p:tgtEl>
                                        <p:attrNameLst>
                                          <p:attrName>ppt_x</p:attrName>
                                          <p:attrName>ppt_y</p:attrName>
                                        </p:attrNameLst>
                                      </p:cBhvr>
                                      <p:rCtr x="14100" y="600"/>
                                    </p:animMotion>
                                  </p:childTnLst>
                                </p:cTn>
                              </p:par>
                              <p:par>
                                <p:cTn id="13" presetID="0" presetClass="path" presetSubtype="0" accel="50000" decel="50000" fill="hold" grpId="0" nodeType="withEffect">
                                  <p:stCondLst>
                                    <p:cond delay="0"/>
                                  </p:stCondLst>
                                  <p:childTnLst>
                                    <p:animMotion origin="layout" path="M 3.61111E-6 7.40741E-7 L 0.17586 -0.06435 " pathEditMode="relative" rAng="0" ptsTypes="AA">
                                      <p:cBhvr>
                                        <p:cTn id="14" dur="2000" fill="hold"/>
                                        <p:tgtEl>
                                          <p:spTgt spid="74"/>
                                        </p:tgtEl>
                                        <p:attrNameLst>
                                          <p:attrName>ppt_x</p:attrName>
                                          <p:attrName>ppt_y</p:attrName>
                                        </p:attrNameLst>
                                      </p:cBhvr>
                                      <p:rCtr x="8800" y="-3200"/>
                                    </p:animMotion>
                                  </p:childTnLst>
                                </p:cTn>
                              </p:par>
                              <p:par>
                                <p:cTn id="15" presetID="0" presetClass="path" presetSubtype="0" accel="50000" decel="50000" fill="hold" grpId="0" nodeType="withEffect">
                                  <p:stCondLst>
                                    <p:cond delay="0"/>
                                  </p:stCondLst>
                                  <p:childTnLst>
                                    <p:animMotion origin="layout" path="M 2.5E-6 7.40741E-7 L 0.04774 0.01319 " pathEditMode="relative" rAng="0" ptsTypes="AA">
                                      <p:cBhvr>
                                        <p:cTn id="16" dur="2000" fill="hold"/>
                                        <p:tgtEl>
                                          <p:spTgt spid="71"/>
                                        </p:tgtEl>
                                        <p:attrNameLst>
                                          <p:attrName>ppt_x</p:attrName>
                                          <p:attrName>ppt_y</p:attrName>
                                        </p:attrNameLst>
                                      </p:cBhvr>
                                      <p:rCtr x="2400" y="600"/>
                                    </p:animMotion>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2500"/>
                            </p:stCondLst>
                            <p:childTnLst>
                              <p:par>
                                <p:cTn id="22" presetID="22" presetClass="entr" presetSubtype="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500"/>
                                        <p:tgtEl>
                                          <p:spTgt spid="11"/>
                                        </p:tgtEl>
                                      </p:cBhvr>
                                    </p:animEffect>
                                  </p:childTnLst>
                                </p:cTn>
                              </p:par>
                            </p:childTnLst>
                          </p:cTn>
                        </p:par>
                        <p:par>
                          <p:cTn id="33" fill="hold">
                            <p:stCondLst>
                              <p:cond delay="4000"/>
                            </p:stCondLst>
                            <p:childTnLst>
                              <p:par>
                                <p:cTn id="34" presetID="22" presetClass="entr" presetSubtype="1" fill="hold" nodeType="after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wipe(up)">
                                      <p:cBhvr>
                                        <p:cTn id="36" dur="500"/>
                                        <p:tgtEl>
                                          <p:spTgt spid="1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up)">
                                      <p:cBhvr>
                                        <p:cTn id="41" dur="500"/>
                                        <p:tgtEl>
                                          <p:spTgt spid="114"/>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animBg="1"/>
      <p:bldP spid="77" grpId="0" animBg="1"/>
      <p:bldP spid="80" grpId="0" animBg="1"/>
      <p:bldP spid="83" grpId="0" animBg="1"/>
      <p:bldP spid="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5"/>
          <p:cNvGrpSpPr>
            <a:grpSpLocks/>
          </p:cNvGrpSpPr>
          <p:nvPr/>
        </p:nvGrpSpPr>
        <p:grpSpPr bwMode="auto">
          <a:xfrm>
            <a:off x="246063" y="4264025"/>
            <a:ext cx="3984625" cy="1727200"/>
            <a:chOff x="217488" y="4240213"/>
            <a:chExt cx="3984625" cy="1727200"/>
          </a:xfrm>
        </p:grpSpPr>
        <p:sp>
          <p:nvSpPr>
            <p:cNvPr id="7290" name="Line 33"/>
            <p:cNvSpPr>
              <a:spLocks noChangeAspect="1" noChangeShapeType="1"/>
            </p:cNvSpPr>
            <p:nvPr/>
          </p:nvSpPr>
          <p:spPr bwMode="auto">
            <a:xfrm>
              <a:off x="3125788" y="4548188"/>
              <a:ext cx="0" cy="950913"/>
            </a:xfrm>
            <a:prstGeom prst="line">
              <a:avLst/>
            </a:prstGeom>
            <a:noFill/>
            <a:ln w="28575">
              <a:solidFill>
                <a:schemeClr val="accent2"/>
              </a:solidFill>
              <a:round/>
              <a:headEnd/>
              <a:tailEnd/>
            </a:ln>
          </p:spPr>
          <p:txBody>
            <a:bodyPr wrap="none" anchor="ctr"/>
            <a:lstStyle/>
            <a:p>
              <a:endParaRPr lang="en-US"/>
            </a:p>
          </p:txBody>
        </p:sp>
        <p:sp>
          <p:nvSpPr>
            <p:cNvPr id="7291" name="Line 34"/>
            <p:cNvSpPr>
              <a:spLocks noChangeAspect="1" noChangeShapeType="1"/>
            </p:cNvSpPr>
            <p:nvPr/>
          </p:nvSpPr>
          <p:spPr bwMode="auto">
            <a:xfrm>
              <a:off x="860425" y="4543425"/>
              <a:ext cx="0" cy="993775"/>
            </a:xfrm>
            <a:prstGeom prst="line">
              <a:avLst/>
            </a:prstGeom>
            <a:noFill/>
            <a:ln w="28575">
              <a:solidFill>
                <a:schemeClr val="accent2"/>
              </a:solidFill>
              <a:round/>
              <a:headEnd/>
              <a:tailEnd/>
            </a:ln>
          </p:spPr>
          <p:txBody>
            <a:bodyPr wrap="none" anchor="ctr"/>
            <a:lstStyle/>
            <a:p>
              <a:endParaRPr lang="en-US"/>
            </a:p>
          </p:txBody>
        </p:sp>
        <p:sp>
          <p:nvSpPr>
            <p:cNvPr id="7292" name="Rectangle 35"/>
            <p:cNvSpPr>
              <a:spLocks noChangeAspect="1" noChangeArrowheads="1"/>
            </p:cNvSpPr>
            <p:nvPr/>
          </p:nvSpPr>
          <p:spPr bwMode="auto">
            <a:xfrm>
              <a:off x="3173413" y="4846638"/>
              <a:ext cx="1028700" cy="528638"/>
            </a:xfrm>
            <a:prstGeom prst="rect">
              <a:avLst/>
            </a:prstGeom>
            <a:solidFill>
              <a:srgbClr val="FFFF00"/>
            </a:solidFill>
            <a:ln w="25400">
              <a:solidFill>
                <a:schemeClr val="tx1"/>
              </a:solidFill>
              <a:miter lim="800000"/>
              <a:headEnd/>
              <a:tailEnd/>
            </a:ln>
          </p:spPr>
          <p:txBody>
            <a:bodyPr wrap="none" anchor="ctr"/>
            <a:lstStyle/>
            <a:p>
              <a:pPr algn="ctr">
                <a:lnSpc>
                  <a:spcPct val="90000"/>
                </a:lnSpc>
              </a:pPr>
              <a:endParaRPr lang="en-US" sz="1000" b="1">
                <a:latin typeface="Arial" charset="0"/>
              </a:endParaRPr>
            </a:p>
            <a:p>
              <a:pPr algn="ctr">
                <a:lnSpc>
                  <a:spcPct val="90000"/>
                </a:lnSpc>
              </a:pPr>
              <a:r>
                <a:rPr lang="en-US" sz="1000" b="1">
                  <a:latin typeface="Arial" charset="0"/>
                </a:rPr>
                <a:t>Design</a:t>
              </a:r>
            </a:p>
            <a:p>
              <a:pPr algn="ctr">
                <a:lnSpc>
                  <a:spcPct val="90000"/>
                </a:lnSpc>
              </a:pPr>
              <a:r>
                <a:rPr lang="en-US" sz="1000" b="1">
                  <a:latin typeface="Arial" charset="0"/>
                </a:rPr>
                <a:t>Engineering</a:t>
              </a:r>
            </a:p>
            <a:p>
              <a:pPr algn="ctr">
                <a:lnSpc>
                  <a:spcPct val="90000"/>
                </a:lnSpc>
              </a:pPr>
              <a:r>
                <a:rPr lang="en-US" sz="1000" b="1">
                  <a:latin typeface="Arial" charset="0"/>
                </a:rPr>
                <a:t>&amp; Production</a:t>
              </a:r>
            </a:p>
            <a:p>
              <a:pPr algn="ctr"/>
              <a:endParaRPr lang="en-US" sz="1000" b="1">
                <a:latin typeface="Arial" charset="0"/>
              </a:endParaRPr>
            </a:p>
          </p:txBody>
        </p:sp>
        <p:sp>
          <p:nvSpPr>
            <p:cNvPr id="7293" name="Rectangle 36"/>
            <p:cNvSpPr>
              <a:spLocks noChangeAspect="1" noChangeArrowheads="1"/>
            </p:cNvSpPr>
            <p:nvPr/>
          </p:nvSpPr>
          <p:spPr bwMode="auto">
            <a:xfrm>
              <a:off x="923925" y="4833938"/>
              <a:ext cx="984250" cy="528638"/>
            </a:xfrm>
            <a:prstGeom prst="rect">
              <a:avLst/>
            </a:prstGeom>
            <a:solidFill>
              <a:srgbClr val="FFFF00"/>
            </a:solidFill>
            <a:ln w="25400">
              <a:solidFill>
                <a:schemeClr val="tx1"/>
              </a:solidFill>
              <a:miter lim="800000"/>
              <a:headEnd/>
              <a:tailEnd/>
            </a:ln>
          </p:spPr>
          <p:txBody>
            <a:bodyPr wrap="none" anchor="ctr"/>
            <a:lstStyle/>
            <a:p>
              <a:pPr algn="ctr">
                <a:lnSpc>
                  <a:spcPct val="90000"/>
                </a:lnSpc>
              </a:pPr>
              <a:r>
                <a:rPr lang="en-US" sz="1000" b="1">
                  <a:latin typeface="Arial" charset="0"/>
                </a:rPr>
                <a:t>Interfaces,</a:t>
              </a:r>
            </a:p>
            <a:p>
              <a:pPr algn="ctr">
                <a:lnSpc>
                  <a:spcPct val="90000"/>
                </a:lnSpc>
              </a:pPr>
              <a:r>
                <a:rPr lang="en-US" sz="1000" b="1">
                  <a:latin typeface="Arial" charset="0"/>
                </a:rPr>
                <a:t>Integration</a:t>
              </a:r>
            </a:p>
            <a:p>
              <a:pPr algn="ctr">
                <a:lnSpc>
                  <a:spcPct val="90000"/>
                </a:lnSpc>
              </a:pPr>
              <a:r>
                <a:rPr lang="en-US" sz="1000" b="1">
                  <a:latin typeface="Arial" charset="0"/>
                </a:rPr>
                <a:t>&amp; Test</a:t>
              </a:r>
            </a:p>
          </p:txBody>
        </p:sp>
        <p:sp>
          <p:nvSpPr>
            <p:cNvPr id="7294" name="Line 37"/>
            <p:cNvSpPr>
              <a:spLocks noChangeAspect="1" noChangeShapeType="1"/>
            </p:cNvSpPr>
            <p:nvPr/>
          </p:nvSpPr>
          <p:spPr bwMode="auto">
            <a:xfrm flipV="1">
              <a:off x="3408363" y="4545013"/>
              <a:ext cx="0" cy="288925"/>
            </a:xfrm>
            <a:prstGeom prst="line">
              <a:avLst/>
            </a:prstGeom>
            <a:noFill/>
            <a:ln w="28575">
              <a:solidFill>
                <a:schemeClr val="accent2"/>
              </a:solidFill>
              <a:round/>
              <a:headEnd/>
              <a:tailEnd/>
            </a:ln>
          </p:spPr>
          <p:txBody>
            <a:bodyPr wrap="none" anchor="ctr"/>
            <a:lstStyle/>
            <a:p>
              <a:endParaRPr lang="en-US"/>
            </a:p>
          </p:txBody>
        </p:sp>
        <p:sp>
          <p:nvSpPr>
            <p:cNvPr id="7295" name="Line 38"/>
            <p:cNvSpPr>
              <a:spLocks noChangeAspect="1" noChangeShapeType="1"/>
            </p:cNvSpPr>
            <p:nvPr/>
          </p:nvSpPr>
          <p:spPr bwMode="auto">
            <a:xfrm>
              <a:off x="2498725" y="4548188"/>
              <a:ext cx="0" cy="330200"/>
            </a:xfrm>
            <a:prstGeom prst="line">
              <a:avLst/>
            </a:prstGeom>
            <a:noFill/>
            <a:ln w="28575">
              <a:solidFill>
                <a:schemeClr val="accent2"/>
              </a:solidFill>
              <a:round/>
              <a:headEnd/>
              <a:tailEnd/>
            </a:ln>
          </p:spPr>
          <p:txBody>
            <a:bodyPr wrap="none" anchor="ctr"/>
            <a:lstStyle/>
            <a:p>
              <a:endParaRPr lang="en-US"/>
            </a:p>
          </p:txBody>
        </p:sp>
        <p:sp>
          <p:nvSpPr>
            <p:cNvPr id="7296" name="Line 39"/>
            <p:cNvSpPr>
              <a:spLocks noChangeAspect="1" noChangeShapeType="1"/>
            </p:cNvSpPr>
            <p:nvPr/>
          </p:nvSpPr>
          <p:spPr bwMode="auto">
            <a:xfrm>
              <a:off x="1436688" y="4554538"/>
              <a:ext cx="0" cy="309563"/>
            </a:xfrm>
            <a:prstGeom prst="line">
              <a:avLst/>
            </a:prstGeom>
            <a:noFill/>
            <a:ln w="28575">
              <a:solidFill>
                <a:schemeClr val="accent2"/>
              </a:solidFill>
              <a:round/>
              <a:headEnd/>
              <a:tailEnd/>
            </a:ln>
          </p:spPr>
          <p:txBody>
            <a:bodyPr wrap="none" anchor="ctr"/>
            <a:lstStyle/>
            <a:p>
              <a:endParaRPr lang="en-US"/>
            </a:p>
          </p:txBody>
        </p:sp>
        <p:sp>
          <p:nvSpPr>
            <p:cNvPr id="7297" name="Rectangle 40"/>
            <p:cNvSpPr>
              <a:spLocks noChangeAspect="1" noChangeArrowheads="1"/>
            </p:cNvSpPr>
            <p:nvPr/>
          </p:nvSpPr>
          <p:spPr bwMode="auto">
            <a:xfrm>
              <a:off x="665163" y="5437188"/>
              <a:ext cx="1030287" cy="530225"/>
            </a:xfrm>
            <a:prstGeom prst="rect">
              <a:avLst/>
            </a:prstGeom>
            <a:solidFill>
              <a:srgbClr val="FFFF00"/>
            </a:solidFill>
            <a:ln w="25400">
              <a:solidFill>
                <a:schemeClr val="tx1"/>
              </a:solidFill>
              <a:miter lim="800000"/>
              <a:headEnd/>
              <a:tailEnd/>
            </a:ln>
          </p:spPr>
          <p:txBody>
            <a:bodyPr wrap="none" anchor="ctr"/>
            <a:lstStyle/>
            <a:p>
              <a:pPr algn="ctr">
                <a:lnSpc>
                  <a:spcPct val="90000"/>
                </a:lnSpc>
              </a:pPr>
              <a:endParaRPr lang="en-US" sz="1000" b="1">
                <a:latin typeface="Arial" charset="0"/>
              </a:endParaRPr>
            </a:p>
            <a:p>
              <a:pPr algn="ctr">
                <a:lnSpc>
                  <a:spcPct val="90000"/>
                </a:lnSpc>
              </a:pPr>
              <a:r>
                <a:rPr lang="en-US" sz="1000" b="1">
                  <a:latin typeface="Arial" charset="0"/>
                </a:rPr>
                <a:t>Environment</a:t>
              </a:r>
            </a:p>
            <a:p>
              <a:pPr algn="ctr">
                <a:lnSpc>
                  <a:spcPct val="90000"/>
                </a:lnSpc>
              </a:pPr>
              <a:r>
                <a:rPr lang="en-US" sz="1000" b="1">
                  <a:latin typeface="Arial" charset="0"/>
                </a:rPr>
                <a:t>(natural &amp; </a:t>
              </a:r>
            </a:p>
            <a:p>
              <a:pPr algn="ctr">
                <a:lnSpc>
                  <a:spcPct val="90000"/>
                </a:lnSpc>
              </a:pPr>
              <a:r>
                <a:rPr lang="en-US" sz="1000" b="1">
                  <a:latin typeface="Arial" charset="0"/>
                </a:rPr>
                <a:t>induced)</a:t>
              </a:r>
            </a:p>
            <a:p>
              <a:pPr algn="ctr"/>
              <a:endParaRPr lang="en-US" sz="1200" b="1">
                <a:latin typeface="Arial" charset="0"/>
              </a:endParaRPr>
            </a:p>
          </p:txBody>
        </p:sp>
        <p:sp>
          <p:nvSpPr>
            <p:cNvPr id="7298" name="Line 41"/>
            <p:cNvSpPr>
              <a:spLocks noChangeAspect="1" noChangeShapeType="1"/>
            </p:cNvSpPr>
            <p:nvPr/>
          </p:nvSpPr>
          <p:spPr bwMode="auto">
            <a:xfrm>
              <a:off x="481012" y="4537076"/>
              <a:ext cx="2909888" cy="9524"/>
            </a:xfrm>
            <a:prstGeom prst="line">
              <a:avLst/>
            </a:prstGeom>
            <a:noFill/>
            <a:ln w="28575">
              <a:solidFill>
                <a:schemeClr val="accent2"/>
              </a:solidFill>
              <a:round/>
              <a:headEnd/>
              <a:tailEnd/>
            </a:ln>
          </p:spPr>
          <p:txBody>
            <a:bodyPr wrap="none" anchor="ctr"/>
            <a:lstStyle/>
            <a:p>
              <a:endParaRPr lang="en-US"/>
            </a:p>
          </p:txBody>
        </p:sp>
        <p:sp>
          <p:nvSpPr>
            <p:cNvPr id="7299" name="Rectangle 42"/>
            <p:cNvSpPr>
              <a:spLocks noChangeAspect="1" noChangeArrowheads="1"/>
            </p:cNvSpPr>
            <p:nvPr/>
          </p:nvSpPr>
          <p:spPr bwMode="auto">
            <a:xfrm>
              <a:off x="2951163" y="5437188"/>
              <a:ext cx="1028700" cy="528638"/>
            </a:xfrm>
            <a:prstGeom prst="rect">
              <a:avLst/>
            </a:prstGeom>
            <a:solidFill>
              <a:srgbClr val="FFFF00"/>
            </a:solidFill>
            <a:ln w="25400">
              <a:solidFill>
                <a:schemeClr val="tx1"/>
              </a:solidFill>
              <a:miter lim="800000"/>
              <a:headEnd/>
              <a:tailEnd/>
            </a:ln>
          </p:spPr>
          <p:txBody>
            <a:bodyPr wrap="none" anchor="ctr"/>
            <a:lstStyle/>
            <a:p>
              <a:pPr algn="ctr">
                <a:lnSpc>
                  <a:spcPct val="90000"/>
                </a:lnSpc>
              </a:pPr>
              <a:endParaRPr lang="en-US" sz="1000" b="1">
                <a:latin typeface="Arial" charset="0"/>
              </a:endParaRPr>
            </a:p>
            <a:p>
              <a:pPr algn="ctr">
                <a:lnSpc>
                  <a:spcPct val="90000"/>
                </a:lnSpc>
              </a:pPr>
              <a:r>
                <a:rPr lang="en-US" sz="1000" b="1">
                  <a:latin typeface="Arial" charset="0"/>
                </a:rPr>
                <a:t>Materials and</a:t>
              </a:r>
            </a:p>
            <a:p>
              <a:pPr algn="ctr">
                <a:lnSpc>
                  <a:spcPct val="90000"/>
                </a:lnSpc>
              </a:pPr>
              <a:r>
                <a:rPr lang="en-US" sz="1000" b="1">
                  <a:latin typeface="Arial" charset="0"/>
                </a:rPr>
                <a:t>Processes</a:t>
              </a:r>
            </a:p>
            <a:p>
              <a:pPr algn="ctr"/>
              <a:endParaRPr lang="en-US" sz="1200" b="1">
                <a:latin typeface="Arial" charset="0"/>
              </a:endParaRPr>
            </a:p>
          </p:txBody>
        </p:sp>
        <p:sp>
          <p:nvSpPr>
            <p:cNvPr id="7300" name="Line 43"/>
            <p:cNvSpPr>
              <a:spLocks noChangeAspect="1" noChangeShapeType="1"/>
            </p:cNvSpPr>
            <p:nvPr/>
          </p:nvSpPr>
          <p:spPr bwMode="auto">
            <a:xfrm>
              <a:off x="1970088" y="4548188"/>
              <a:ext cx="0" cy="993775"/>
            </a:xfrm>
            <a:prstGeom prst="line">
              <a:avLst/>
            </a:prstGeom>
            <a:noFill/>
            <a:ln w="28575">
              <a:solidFill>
                <a:schemeClr val="accent2"/>
              </a:solidFill>
              <a:round/>
              <a:headEnd/>
              <a:tailEnd/>
            </a:ln>
          </p:spPr>
          <p:txBody>
            <a:bodyPr wrap="none" anchor="ctr"/>
            <a:lstStyle/>
            <a:p>
              <a:endParaRPr lang="en-US"/>
            </a:p>
          </p:txBody>
        </p:sp>
        <p:sp>
          <p:nvSpPr>
            <p:cNvPr id="7301" name="Rectangle 44"/>
            <p:cNvSpPr>
              <a:spLocks noChangeAspect="1" noChangeArrowheads="1"/>
            </p:cNvSpPr>
            <p:nvPr/>
          </p:nvSpPr>
          <p:spPr bwMode="auto">
            <a:xfrm>
              <a:off x="2036763" y="4827588"/>
              <a:ext cx="1028700" cy="528638"/>
            </a:xfrm>
            <a:prstGeom prst="rect">
              <a:avLst/>
            </a:prstGeom>
            <a:solidFill>
              <a:srgbClr val="FFFF00"/>
            </a:solidFill>
            <a:ln w="25400">
              <a:solidFill>
                <a:schemeClr val="tx1"/>
              </a:solidFill>
              <a:miter lim="800000"/>
              <a:headEnd/>
              <a:tailEnd/>
            </a:ln>
          </p:spPr>
          <p:txBody>
            <a:bodyPr wrap="none" anchor="ctr"/>
            <a:lstStyle/>
            <a:p>
              <a:pPr algn="ctr">
                <a:lnSpc>
                  <a:spcPct val="90000"/>
                </a:lnSpc>
              </a:pPr>
              <a:r>
                <a:rPr lang="en-US" sz="1000" b="1">
                  <a:latin typeface="Arial" charset="0"/>
                </a:rPr>
                <a:t>Operations &amp;</a:t>
              </a:r>
            </a:p>
            <a:p>
              <a:pPr algn="ctr">
                <a:lnSpc>
                  <a:spcPct val="90000"/>
                </a:lnSpc>
              </a:pPr>
              <a:r>
                <a:rPr lang="en-US" sz="1000" b="1">
                  <a:latin typeface="Arial" charset="0"/>
                </a:rPr>
                <a:t>Ground Support</a:t>
              </a:r>
            </a:p>
          </p:txBody>
        </p:sp>
        <p:sp>
          <p:nvSpPr>
            <p:cNvPr id="7302" name="Rectangle 45"/>
            <p:cNvSpPr>
              <a:spLocks noChangeAspect="1" noChangeArrowheads="1"/>
            </p:cNvSpPr>
            <p:nvPr/>
          </p:nvSpPr>
          <p:spPr bwMode="auto">
            <a:xfrm>
              <a:off x="1808163" y="5437188"/>
              <a:ext cx="1028700" cy="528638"/>
            </a:xfrm>
            <a:prstGeom prst="rect">
              <a:avLst/>
            </a:prstGeom>
            <a:solidFill>
              <a:srgbClr val="FFFF00"/>
            </a:solidFill>
            <a:ln w="25400">
              <a:solidFill>
                <a:schemeClr val="tx1"/>
              </a:solidFill>
              <a:miter lim="800000"/>
              <a:headEnd/>
              <a:tailEnd/>
            </a:ln>
          </p:spPr>
          <p:txBody>
            <a:bodyPr wrap="none" anchor="ctr"/>
            <a:lstStyle/>
            <a:p>
              <a:pPr algn="ctr">
                <a:lnSpc>
                  <a:spcPct val="90000"/>
                </a:lnSpc>
              </a:pPr>
              <a:endParaRPr lang="en-US" sz="1000" b="1">
                <a:latin typeface="Arial" charset="0"/>
              </a:endParaRPr>
            </a:p>
            <a:p>
              <a:pPr algn="ctr">
                <a:lnSpc>
                  <a:spcPct val="90000"/>
                </a:lnSpc>
              </a:pPr>
              <a:r>
                <a:rPr lang="en-US" sz="1000" b="1">
                  <a:latin typeface="Arial" charset="0"/>
                </a:rPr>
                <a:t>Program </a:t>
              </a:r>
            </a:p>
            <a:p>
              <a:pPr algn="ctr">
                <a:lnSpc>
                  <a:spcPct val="90000"/>
                </a:lnSpc>
              </a:pPr>
              <a:r>
                <a:rPr lang="en-US" sz="1000" b="1">
                  <a:latin typeface="Arial" charset="0"/>
                </a:rPr>
                <a:t>Management</a:t>
              </a:r>
            </a:p>
            <a:p>
              <a:pPr algn="ctr"/>
              <a:endParaRPr lang="en-US" sz="1200" b="1">
                <a:latin typeface="Arial" charset="0"/>
              </a:endParaRPr>
            </a:p>
          </p:txBody>
        </p:sp>
        <p:sp>
          <p:nvSpPr>
            <p:cNvPr id="7303" name="Rectangle 58"/>
            <p:cNvSpPr>
              <a:spLocks noChangeAspect="1" noChangeArrowheads="1"/>
            </p:cNvSpPr>
            <p:nvPr/>
          </p:nvSpPr>
          <p:spPr bwMode="auto">
            <a:xfrm>
              <a:off x="217488" y="4832350"/>
              <a:ext cx="582612" cy="528638"/>
            </a:xfrm>
            <a:prstGeom prst="rect">
              <a:avLst/>
            </a:prstGeom>
            <a:solidFill>
              <a:srgbClr val="FFFF00"/>
            </a:solidFill>
            <a:ln w="25400">
              <a:solidFill>
                <a:schemeClr val="tx1"/>
              </a:solidFill>
              <a:miter lim="800000"/>
              <a:headEnd/>
              <a:tailEnd/>
            </a:ln>
          </p:spPr>
          <p:txBody>
            <a:bodyPr wrap="none" anchor="ctr"/>
            <a:lstStyle/>
            <a:p>
              <a:pPr algn="ctr">
                <a:lnSpc>
                  <a:spcPct val="90000"/>
                </a:lnSpc>
              </a:pPr>
              <a:r>
                <a:rPr lang="en-US" sz="1000" b="1">
                  <a:latin typeface="Arial" charset="0"/>
                </a:rPr>
                <a:t>Space</a:t>
              </a:r>
            </a:p>
            <a:p>
              <a:pPr algn="ctr">
                <a:lnSpc>
                  <a:spcPct val="90000"/>
                </a:lnSpc>
              </a:pPr>
              <a:r>
                <a:rPr lang="en-US" sz="1000" b="1">
                  <a:latin typeface="Arial" charset="0"/>
                </a:rPr>
                <a:t>Debris</a:t>
              </a:r>
            </a:p>
          </p:txBody>
        </p:sp>
        <p:sp>
          <p:nvSpPr>
            <p:cNvPr id="7304" name="Line 59"/>
            <p:cNvSpPr>
              <a:spLocks noChangeAspect="1" noChangeShapeType="1"/>
            </p:cNvSpPr>
            <p:nvPr/>
          </p:nvSpPr>
          <p:spPr bwMode="auto">
            <a:xfrm>
              <a:off x="471488" y="4535488"/>
              <a:ext cx="0" cy="309563"/>
            </a:xfrm>
            <a:prstGeom prst="line">
              <a:avLst/>
            </a:prstGeom>
            <a:noFill/>
            <a:ln w="28575">
              <a:solidFill>
                <a:schemeClr val="accent2"/>
              </a:solidFill>
              <a:round/>
              <a:headEnd/>
              <a:tailEnd/>
            </a:ln>
          </p:spPr>
          <p:txBody>
            <a:bodyPr wrap="none" anchor="ctr"/>
            <a:lstStyle/>
            <a:p>
              <a:endParaRPr lang="en-US"/>
            </a:p>
          </p:txBody>
        </p:sp>
        <p:sp>
          <p:nvSpPr>
            <p:cNvPr id="7305" name="Line 37"/>
            <p:cNvSpPr>
              <a:spLocks noChangeAspect="1" noChangeShapeType="1"/>
            </p:cNvSpPr>
            <p:nvPr/>
          </p:nvSpPr>
          <p:spPr bwMode="auto">
            <a:xfrm flipV="1">
              <a:off x="2811463" y="4240213"/>
              <a:ext cx="0" cy="288925"/>
            </a:xfrm>
            <a:prstGeom prst="line">
              <a:avLst/>
            </a:prstGeom>
            <a:noFill/>
            <a:ln w="28575">
              <a:solidFill>
                <a:schemeClr val="accent2"/>
              </a:solidFill>
              <a:round/>
              <a:headEnd/>
              <a:tailEnd/>
            </a:ln>
          </p:spPr>
          <p:txBody>
            <a:bodyPr wrap="none" anchor="ctr"/>
            <a:lstStyle/>
            <a:p>
              <a:endParaRPr lang="en-US"/>
            </a:p>
          </p:txBody>
        </p:sp>
      </p:grpSp>
      <p:grpSp>
        <p:nvGrpSpPr>
          <p:cNvPr id="3" name="Group 48"/>
          <p:cNvGrpSpPr>
            <a:grpSpLocks/>
          </p:cNvGrpSpPr>
          <p:nvPr/>
        </p:nvGrpSpPr>
        <p:grpSpPr bwMode="auto">
          <a:xfrm>
            <a:off x="4419600" y="4038600"/>
            <a:ext cx="4495800" cy="2590800"/>
            <a:chOff x="4876800" y="3733801"/>
            <a:chExt cx="4038600" cy="2895413"/>
          </a:xfrm>
        </p:grpSpPr>
        <p:sp>
          <p:nvSpPr>
            <p:cNvPr id="7288" name="Rectangle 12"/>
            <p:cNvSpPr>
              <a:spLocks noChangeArrowheads="1"/>
            </p:cNvSpPr>
            <p:nvPr/>
          </p:nvSpPr>
          <p:spPr bwMode="auto">
            <a:xfrm>
              <a:off x="4876800" y="3733801"/>
              <a:ext cx="4038600" cy="2895413"/>
            </a:xfrm>
            <a:prstGeom prst="rect">
              <a:avLst/>
            </a:prstGeom>
            <a:solidFill>
              <a:srgbClr val="CCFFCC"/>
            </a:solidFill>
            <a:ln w="28575">
              <a:solidFill>
                <a:schemeClr val="tx1"/>
              </a:solidFill>
              <a:miter lim="800000"/>
              <a:headEnd/>
              <a:tailEnd/>
            </a:ln>
          </p:spPr>
          <p:txBody>
            <a:bodyPr wrap="none" anchor="ctr"/>
            <a:lstStyle/>
            <a:p>
              <a:endParaRPr lang="en-US"/>
            </a:p>
          </p:txBody>
        </p:sp>
        <p:sp>
          <p:nvSpPr>
            <p:cNvPr id="7289" name="TextBox 47"/>
            <p:cNvSpPr txBox="1">
              <a:spLocks noChangeArrowheads="1"/>
            </p:cNvSpPr>
            <p:nvPr/>
          </p:nvSpPr>
          <p:spPr bwMode="auto">
            <a:xfrm>
              <a:off x="5334000" y="3810000"/>
              <a:ext cx="3429000" cy="307777"/>
            </a:xfrm>
            <a:prstGeom prst="rect">
              <a:avLst/>
            </a:prstGeom>
            <a:noFill/>
            <a:ln w="12700">
              <a:noFill/>
              <a:miter lim="800000"/>
              <a:headEnd type="none" w="sm" len="sm"/>
              <a:tailEnd type="none" w="sm" len="sm"/>
            </a:ln>
          </p:spPr>
          <p:txBody>
            <a:bodyPr>
              <a:spAutoFit/>
            </a:bodyPr>
            <a:lstStyle/>
            <a:p>
              <a:pPr marL="112713" indent="-112713"/>
              <a:r>
                <a:rPr lang="en-US" sz="1400" b="1">
                  <a:solidFill>
                    <a:srgbClr val="0033CC"/>
                  </a:solidFill>
                  <a:latin typeface="Arial" charset="0"/>
                </a:rPr>
                <a:t>CCSDS Engineering Steering Group</a:t>
              </a:r>
            </a:p>
          </p:txBody>
        </p:sp>
      </p:grpSp>
      <p:sp>
        <p:nvSpPr>
          <p:cNvPr id="99" name="Rectangle 98"/>
          <p:cNvSpPr/>
          <p:nvPr/>
        </p:nvSpPr>
        <p:spPr bwMode="auto">
          <a:xfrm>
            <a:off x="4343400" y="2743200"/>
            <a:ext cx="4648200" cy="3962400"/>
          </a:xfrm>
          <a:prstGeom prst="rect">
            <a:avLst/>
          </a:prstGeom>
          <a:solidFill>
            <a:schemeClr val="bg2">
              <a:lumMod val="60000"/>
              <a:lumOff val="40000"/>
            </a:schemeClr>
          </a:solidFill>
          <a:ln w="28575">
            <a:solidFill>
              <a:schemeClr val="tx1"/>
            </a:solidFill>
            <a:miter lim="800000"/>
            <a:headEnd/>
            <a:tailEnd/>
          </a:ln>
        </p:spPr>
        <p:txBody>
          <a:bodyPr wrap="none" anchor="ctr"/>
          <a:lstStyle/>
          <a:p>
            <a:pPr algn="ctr">
              <a:defRPr/>
            </a:pPr>
            <a:endParaRPr lang="en-US" sz="1400" dirty="0">
              <a:latin typeface="+mn-lt"/>
            </a:endParaRPr>
          </a:p>
        </p:txBody>
      </p:sp>
      <p:grpSp>
        <p:nvGrpSpPr>
          <p:cNvPr id="4" name="Group 191"/>
          <p:cNvGrpSpPr>
            <a:grpSpLocks/>
          </p:cNvGrpSpPr>
          <p:nvPr/>
        </p:nvGrpSpPr>
        <p:grpSpPr bwMode="auto">
          <a:xfrm>
            <a:off x="4419600" y="4038600"/>
            <a:ext cx="4495800" cy="2590800"/>
            <a:chOff x="4572000" y="4191001"/>
            <a:chExt cx="4495800" cy="2590800"/>
          </a:xfrm>
        </p:grpSpPr>
        <p:sp>
          <p:nvSpPr>
            <p:cNvPr id="7286" name="Rectangle 12"/>
            <p:cNvSpPr>
              <a:spLocks noChangeArrowheads="1"/>
            </p:cNvSpPr>
            <p:nvPr/>
          </p:nvSpPr>
          <p:spPr bwMode="auto">
            <a:xfrm>
              <a:off x="4572000" y="4191001"/>
              <a:ext cx="4495800" cy="2590800"/>
            </a:xfrm>
            <a:prstGeom prst="rect">
              <a:avLst/>
            </a:prstGeom>
            <a:solidFill>
              <a:srgbClr val="CCFFCC"/>
            </a:solidFill>
            <a:ln w="28575">
              <a:solidFill>
                <a:schemeClr val="tx1"/>
              </a:solidFill>
              <a:miter lim="800000"/>
              <a:headEnd/>
              <a:tailEnd/>
            </a:ln>
          </p:spPr>
          <p:txBody>
            <a:bodyPr wrap="none" anchor="ctr"/>
            <a:lstStyle/>
            <a:p>
              <a:endParaRPr lang="en-US"/>
            </a:p>
          </p:txBody>
        </p:sp>
        <p:sp>
          <p:nvSpPr>
            <p:cNvPr id="7287" name="TextBox 190"/>
            <p:cNvSpPr txBox="1">
              <a:spLocks noChangeArrowheads="1"/>
            </p:cNvSpPr>
            <p:nvPr/>
          </p:nvSpPr>
          <p:spPr bwMode="auto">
            <a:xfrm>
              <a:off x="5080958" y="4259183"/>
              <a:ext cx="3817189" cy="275397"/>
            </a:xfrm>
            <a:prstGeom prst="rect">
              <a:avLst/>
            </a:prstGeom>
            <a:noFill/>
            <a:ln w="12700">
              <a:noFill/>
              <a:miter lim="800000"/>
              <a:headEnd type="none" w="sm" len="sm"/>
              <a:tailEnd type="none" w="sm" len="sm"/>
            </a:ln>
          </p:spPr>
          <p:txBody>
            <a:bodyPr>
              <a:spAutoFit/>
            </a:bodyPr>
            <a:lstStyle/>
            <a:p>
              <a:pPr marL="112713" indent="-112713"/>
              <a:r>
                <a:rPr lang="en-US" sz="1400" b="1">
                  <a:solidFill>
                    <a:srgbClr val="0033CC"/>
                  </a:solidFill>
                  <a:latin typeface="Arial" charset="0"/>
                </a:rPr>
                <a:t>CCSDS Engineering Steering Group</a:t>
              </a:r>
            </a:p>
          </p:txBody>
        </p:sp>
      </p:grpSp>
      <p:sp>
        <p:nvSpPr>
          <p:cNvPr id="165" name="Rectangle 164"/>
          <p:cNvSpPr/>
          <p:nvPr/>
        </p:nvSpPr>
        <p:spPr bwMode="auto">
          <a:xfrm>
            <a:off x="4292600" y="4203700"/>
            <a:ext cx="4851400" cy="2654300"/>
          </a:xfrm>
          <a:prstGeom prst="rect">
            <a:avLst/>
          </a:prstGeom>
          <a:solidFill>
            <a:schemeClr val="bg1"/>
          </a:solidFill>
          <a:ln w="28575">
            <a:noFill/>
            <a:miter lim="800000"/>
            <a:headEnd/>
            <a:tailEnd/>
          </a:ln>
        </p:spPr>
        <p:txBody>
          <a:bodyPr anchor="ctr"/>
          <a:lstStyle/>
          <a:p>
            <a:pPr algn="ctr">
              <a:defRPr/>
            </a:pPr>
            <a:endParaRPr lang="en-US" sz="1400" dirty="0">
              <a:latin typeface="+mn-lt"/>
            </a:endParaRPr>
          </a:p>
        </p:txBody>
      </p:sp>
      <p:grpSp>
        <p:nvGrpSpPr>
          <p:cNvPr id="5" name="Group 185"/>
          <p:cNvGrpSpPr>
            <a:grpSpLocks/>
          </p:cNvGrpSpPr>
          <p:nvPr/>
        </p:nvGrpSpPr>
        <p:grpSpPr bwMode="auto">
          <a:xfrm>
            <a:off x="5255055" y="4137023"/>
            <a:ext cx="3071383" cy="1316040"/>
            <a:chOff x="5691618" y="4137023"/>
            <a:chExt cx="3071382" cy="1316040"/>
          </a:xfrm>
        </p:grpSpPr>
        <p:sp>
          <p:nvSpPr>
            <p:cNvPr id="7278" name="Line 33"/>
            <p:cNvSpPr>
              <a:spLocks noChangeAspect="1" noChangeShapeType="1"/>
            </p:cNvSpPr>
            <p:nvPr/>
          </p:nvSpPr>
          <p:spPr bwMode="auto">
            <a:xfrm>
              <a:off x="8740776" y="4459288"/>
              <a:ext cx="0" cy="950913"/>
            </a:xfrm>
            <a:prstGeom prst="line">
              <a:avLst/>
            </a:prstGeom>
            <a:noFill/>
            <a:ln w="28575">
              <a:solidFill>
                <a:schemeClr val="accent2"/>
              </a:solidFill>
              <a:round/>
              <a:headEnd/>
              <a:tailEnd/>
            </a:ln>
          </p:spPr>
          <p:txBody>
            <a:bodyPr wrap="none" anchor="ctr"/>
            <a:lstStyle/>
            <a:p>
              <a:endParaRPr lang="en-US"/>
            </a:p>
          </p:txBody>
        </p:sp>
        <p:sp>
          <p:nvSpPr>
            <p:cNvPr id="7279" name="Line 34"/>
            <p:cNvSpPr>
              <a:spLocks noChangeAspect="1" noChangeShapeType="1"/>
            </p:cNvSpPr>
            <p:nvPr/>
          </p:nvSpPr>
          <p:spPr bwMode="auto">
            <a:xfrm>
              <a:off x="6232525" y="4454525"/>
              <a:ext cx="0" cy="993775"/>
            </a:xfrm>
            <a:prstGeom prst="line">
              <a:avLst/>
            </a:prstGeom>
            <a:noFill/>
            <a:ln w="28575">
              <a:solidFill>
                <a:schemeClr val="accent2"/>
              </a:solidFill>
              <a:round/>
              <a:headEnd/>
              <a:tailEnd/>
            </a:ln>
          </p:spPr>
          <p:txBody>
            <a:bodyPr wrap="none" anchor="ctr"/>
            <a:lstStyle/>
            <a:p>
              <a:endParaRPr lang="en-US"/>
            </a:p>
          </p:txBody>
        </p:sp>
        <p:sp>
          <p:nvSpPr>
            <p:cNvPr id="7280" name="Line 38"/>
            <p:cNvSpPr>
              <a:spLocks noChangeAspect="1" noChangeShapeType="1"/>
            </p:cNvSpPr>
            <p:nvPr/>
          </p:nvSpPr>
          <p:spPr bwMode="auto">
            <a:xfrm>
              <a:off x="8139309" y="4464909"/>
              <a:ext cx="0" cy="406096"/>
            </a:xfrm>
            <a:prstGeom prst="line">
              <a:avLst/>
            </a:prstGeom>
            <a:noFill/>
            <a:ln w="28575">
              <a:solidFill>
                <a:schemeClr val="accent2"/>
              </a:solidFill>
              <a:round/>
              <a:headEnd/>
              <a:tailEnd/>
            </a:ln>
          </p:spPr>
          <p:txBody>
            <a:bodyPr wrap="none" anchor="ctr"/>
            <a:lstStyle/>
            <a:p>
              <a:endParaRPr lang="en-US"/>
            </a:p>
          </p:txBody>
        </p:sp>
        <p:sp>
          <p:nvSpPr>
            <p:cNvPr id="7281" name="Line 39"/>
            <p:cNvSpPr>
              <a:spLocks noChangeAspect="1" noChangeShapeType="1"/>
            </p:cNvSpPr>
            <p:nvPr/>
          </p:nvSpPr>
          <p:spPr bwMode="auto">
            <a:xfrm>
              <a:off x="6938966" y="4452938"/>
              <a:ext cx="0" cy="418067"/>
            </a:xfrm>
            <a:prstGeom prst="line">
              <a:avLst/>
            </a:prstGeom>
            <a:noFill/>
            <a:ln w="28575">
              <a:solidFill>
                <a:schemeClr val="accent2"/>
              </a:solidFill>
              <a:round/>
              <a:headEnd/>
              <a:tailEnd/>
            </a:ln>
          </p:spPr>
          <p:txBody>
            <a:bodyPr wrap="none" anchor="ctr"/>
            <a:lstStyle/>
            <a:p>
              <a:endParaRPr lang="en-US"/>
            </a:p>
          </p:txBody>
        </p:sp>
        <p:sp>
          <p:nvSpPr>
            <p:cNvPr id="7282" name="Line 41"/>
            <p:cNvSpPr>
              <a:spLocks noChangeAspect="1" noChangeShapeType="1"/>
            </p:cNvSpPr>
            <p:nvPr/>
          </p:nvSpPr>
          <p:spPr bwMode="auto">
            <a:xfrm>
              <a:off x="5691618" y="4457700"/>
              <a:ext cx="3071382" cy="0"/>
            </a:xfrm>
            <a:prstGeom prst="line">
              <a:avLst/>
            </a:prstGeom>
            <a:noFill/>
            <a:ln w="28575">
              <a:solidFill>
                <a:schemeClr val="accent2"/>
              </a:solidFill>
              <a:round/>
              <a:headEnd/>
              <a:tailEnd/>
            </a:ln>
          </p:spPr>
          <p:txBody>
            <a:bodyPr wrap="none" anchor="ctr"/>
            <a:lstStyle/>
            <a:p>
              <a:endParaRPr lang="en-US"/>
            </a:p>
          </p:txBody>
        </p:sp>
        <p:sp>
          <p:nvSpPr>
            <p:cNvPr id="7283" name="Line 43"/>
            <p:cNvSpPr>
              <a:spLocks noChangeAspect="1" noChangeShapeType="1"/>
            </p:cNvSpPr>
            <p:nvPr/>
          </p:nvSpPr>
          <p:spPr bwMode="auto">
            <a:xfrm>
              <a:off x="7437202" y="4459288"/>
              <a:ext cx="0" cy="993775"/>
            </a:xfrm>
            <a:prstGeom prst="line">
              <a:avLst/>
            </a:prstGeom>
            <a:noFill/>
            <a:ln w="28575">
              <a:solidFill>
                <a:schemeClr val="accent2"/>
              </a:solidFill>
              <a:round/>
              <a:headEnd/>
              <a:tailEnd/>
            </a:ln>
          </p:spPr>
          <p:txBody>
            <a:bodyPr wrap="none" anchor="ctr"/>
            <a:lstStyle/>
            <a:p>
              <a:endParaRPr lang="en-US"/>
            </a:p>
          </p:txBody>
        </p:sp>
        <p:sp>
          <p:nvSpPr>
            <p:cNvPr id="7284" name="Line 59"/>
            <p:cNvSpPr>
              <a:spLocks noChangeAspect="1" noChangeShapeType="1"/>
            </p:cNvSpPr>
            <p:nvPr/>
          </p:nvSpPr>
          <p:spPr bwMode="auto">
            <a:xfrm>
              <a:off x="5691618" y="4446588"/>
              <a:ext cx="0" cy="424417"/>
            </a:xfrm>
            <a:prstGeom prst="line">
              <a:avLst/>
            </a:prstGeom>
            <a:noFill/>
            <a:ln w="28575">
              <a:solidFill>
                <a:schemeClr val="accent2"/>
              </a:solidFill>
              <a:round/>
              <a:headEnd/>
              <a:tailEnd/>
            </a:ln>
          </p:spPr>
          <p:txBody>
            <a:bodyPr wrap="none" anchor="ctr"/>
            <a:lstStyle/>
            <a:p>
              <a:endParaRPr lang="en-US"/>
            </a:p>
          </p:txBody>
        </p:sp>
        <p:sp>
          <p:nvSpPr>
            <p:cNvPr id="7285" name="Line 37"/>
            <p:cNvSpPr>
              <a:spLocks noChangeAspect="1" noChangeShapeType="1"/>
            </p:cNvSpPr>
            <p:nvPr/>
          </p:nvSpPr>
          <p:spPr bwMode="auto">
            <a:xfrm flipV="1">
              <a:off x="7816677" y="4137023"/>
              <a:ext cx="0" cy="340217"/>
            </a:xfrm>
            <a:prstGeom prst="line">
              <a:avLst/>
            </a:prstGeom>
            <a:noFill/>
            <a:ln w="28575">
              <a:solidFill>
                <a:schemeClr val="accent2"/>
              </a:solidFill>
              <a:round/>
              <a:headEnd/>
              <a:tailEnd/>
            </a:ln>
          </p:spPr>
          <p:txBody>
            <a:bodyPr wrap="none" anchor="ctr"/>
            <a:lstStyle/>
            <a:p>
              <a:endParaRPr lang="en-US"/>
            </a:p>
          </p:txBody>
        </p:sp>
      </p:grpSp>
      <p:sp>
        <p:nvSpPr>
          <p:cNvPr id="7177" name="Rectangle 2"/>
          <p:cNvSpPr>
            <a:spLocks noGrp="1" noChangeArrowheads="1"/>
          </p:cNvSpPr>
          <p:nvPr>
            <p:ph type="title"/>
          </p:nvPr>
        </p:nvSpPr>
        <p:spPr bwMode="auto">
          <a:xfrm>
            <a:off x="874713" y="180975"/>
            <a:ext cx="7043737" cy="336550"/>
          </a:xfrm>
          <a:noFill/>
          <a:ln>
            <a:miter lim="800000"/>
            <a:headEnd/>
            <a:tailEnd/>
          </a:ln>
        </p:spPr>
        <p:txBody>
          <a:bodyPr vert="horz" wrap="square" lIns="91440" tIns="45720" rIns="91440" bIns="45720" numCol="1" anchor="t" anchorCtr="0" compatLnSpc="1">
            <a:prstTxWarp prst="textNoShape">
              <a:avLst/>
            </a:prstTxWarp>
          </a:bodyPr>
          <a:lstStyle/>
          <a:p>
            <a:r>
              <a:rPr lang="en-US" sz="2000">
                <a:solidFill>
                  <a:srgbClr val="000099"/>
                </a:solidFill>
              </a:rPr>
              <a:t>CCSDS Relationships with ISO</a:t>
            </a:r>
          </a:p>
        </p:txBody>
      </p:sp>
      <p:sp>
        <p:nvSpPr>
          <p:cNvPr id="7178" name="Rectangle 3"/>
          <p:cNvSpPr>
            <a:spLocks noChangeArrowheads="1"/>
          </p:cNvSpPr>
          <p:nvPr/>
        </p:nvSpPr>
        <p:spPr bwMode="auto">
          <a:xfrm>
            <a:off x="142875" y="820738"/>
            <a:ext cx="8756650" cy="5884862"/>
          </a:xfrm>
          <a:prstGeom prst="rect">
            <a:avLst/>
          </a:prstGeom>
          <a:noFill/>
          <a:ln w="9525">
            <a:noFill/>
            <a:miter lim="800000"/>
            <a:headEnd/>
            <a:tailEnd/>
          </a:ln>
        </p:spPr>
        <p:txBody>
          <a:bodyPr wrap="none" anchor="ctr"/>
          <a:lstStyle/>
          <a:p>
            <a:endParaRPr lang="en-US"/>
          </a:p>
        </p:txBody>
      </p:sp>
      <p:grpSp>
        <p:nvGrpSpPr>
          <p:cNvPr id="6" name="Group 87"/>
          <p:cNvGrpSpPr>
            <a:grpSpLocks/>
          </p:cNvGrpSpPr>
          <p:nvPr/>
        </p:nvGrpSpPr>
        <p:grpSpPr bwMode="auto">
          <a:xfrm>
            <a:off x="6400800" y="3124200"/>
            <a:ext cx="2514600" cy="914400"/>
            <a:chOff x="5638800" y="3124200"/>
            <a:chExt cx="2514600" cy="914400"/>
          </a:xfrm>
        </p:grpSpPr>
        <p:sp>
          <p:nvSpPr>
            <p:cNvPr id="7245" name="Rectangle 12"/>
            <p:cNvSpPr>
              <a:spLocks noChangeArrowheads="1"/>
            </p:cNvSpPr>
            <p:nvPr/>
          </p:nvSpPr>
          <p:spPr bwMode="auto">
            <a:xfrm>
              <a:off x="5638800" y="3124200"/>
              <a:ext cx="2514600" cy="762000"/>
            </a:xfrm>
            <a:prstGeom prst="rect">
              <a:avLst/>
            </a:prstGeom>
            <a:solidFill>
              <a:srgbClr val="CCFFCC"/>
            </a:solidFill>
            <a:ln w="28575">
              <a:solidFill>
                <a:schemeClr val="tx1"/>
              </a:solidFill>
              <a:miter lim="800000"/>
              <a:headEnd/>
              <a:tailEnd/>
            </a:ln>
          </p:spPr>
          <p:txBody>
            <a:bodyPr wrap="none" anchor="ctr"/>
            <a:lstStyle/>
            <a:p>
              <a:endParaRPr lang="en-US"/>
            </a:p>
          </p:txBody>
        </p:sp>
        <p:sp>
          <p:nvSpPr>
            <p:cNvPr id="7246" name="TextBox 51"/>
            <p:cNvSpPr txBox="1">
              <a:spLocks noChangeArrowheads="1"/>
            </p:cNvSpPr>
            <p:nvPr/>
          </p:nvSpPr>
          <p:spPr bwMode="auto">
            <a:xfrm>
              <a:off x="5884127" y="3124200"/>
              <a:ext cx="2135038" cy="523220"/>
            </a:xfrm>
            <a:prstGeom prst="rect">
              <a:avLst/>
            </a:prstGeom>
            <a:noFill/>
            <a:ln w="12700">
              <a:noFill/>
              <a:miter lim="800000"/>
              <a:headEnd type="none" w="sm" len="sm"/>
              <a:tailEnd type="none" w="sm" len="sm"/>
            </a:ln>
          </p:spPr>
          <p:txBody>
            <a:bodyPr>
              <a:spAutoFit/>
            </a:bodyPr>
            <a:lstStyle/>
            <a:p>
              <a:pPr marL="112713" indent="-112713" algn="ctr"/>
              <a:r>
                <a:rPr lang="en-US" sz="1400" b="1">
                  <a:solidFill>
                    <a:srgbClr val="0033CC"/>
                  </a:solidFill>
                  <a:latin typeface="Arial" charset="0"/>
                </a:rPr>
                <a:t>CCSDS Management Council (CMC)</a:t>
              </a:r>
            </a:p>
          </p:txBody>
        </p:sp>
        <p:cxnSp>
          <p:nvCxnSpPr>
            <p:cNvPr id="7247" name="Straight Connector 86"/>
            <p:cNvCxnSpPr>
              <a:cxnSpLocks noChangeShapeType="1"/>
            </p:cNvCxnSpPr>
            <p:nvPr/>
          </p:nvCxnSpPr>
          <p:spPr bwMode="auto">
            <a:xfrm rot="5400000">
              <a:off x="6858794" y="3961606"/>
              <a:ext cx="152400" cy="1588"/>
            </a:xfrm>
            <a:prstGeom prst="line">
              <a:avLst/>
            </a:prstGeom>
            <a:noFill/>
            <a:ln w="28575" algn="ctr">
              <a:solidFill>
                <a:schemeClr val="tx1"/>
              </a:solidFill>
              <a:round/>
              <a:headEnd type="none" w="sm" len="sm"/>
              <a:tailEnd type="none" w="sm" len="sm"/>
            </a:ln>
          </p:spPr>
        </p:cxnSp>
      </p:grpSp>
      <p:grpSp>
        <p:nvGrpSpPr>
          <p:cNvPr id="7" name="Group 97"/>
          <p:cNvGrpSpPr>
            <a:grpSpLocks/>
          </p:cNvGrpSpPr>
          <p:nvPr/>
        </p:nvGrpSpPr>
        <p:grpSpPr bwMode="auto">
          <a:xfrm>
            <a:off x="4419600" y="3124200"/>
            <a:ext cx="1981200" cy="762000"/>
            <a:chOff x="4419600" y="3124200"/>
            <a:chExt cx="1981200" cy="762000"/>
          </a:xfrm>
        </p:grpSpPr>
        <p:sp>
          <p:nvSpPr>
            <p:cNvPr id="7241" name="Rectangle 88"/>
            <p:cNvSpPr>
              <a:spLocks noChangeArrowheads="1"/>
            </p:cNvSpPr>
            <p:nvPr/>
          </p:nvSpPr>
          <p:spPr bwMode="auto">
            <a:xfrm>
              <a:off x="4419600" y="3124200"/>
              <a:ext cx="1676400" cy="228600"/>
            </a:xfrm>
            <a:prstGeom prst="rect">
              <a:avLst/>
            </a:prstGeom>
            <a:solidFill>
              <a:srgbClr val="CCFFCC"/>
            </a:solidFill>
            <a:ln w="28575">
              <a:solidFill>
                <a:schemeClr val="tx1"/>
              </a:solidFill>
              <a:miter lim="800000"/>
              <a:headEnd/>
              <a:tailEnd/>
            </a:ln>
          </p:spPr>
          <p:txBody>
            <a:bodyPr wrap="none" anchor="ctr"/>
            <a:lstStyle/>
            <a:p>
              <a:r>
                <a:rPr lang="en-US" sz="1200" b="1">
                  <a:latin typeface="Arial" charset="0"/>
                </a:rPr>
                <a:t>CCSDS Secretariat</a:t>
              </a:r>
            </a:p>
          </p:txBody>
        </p:sp>
        <p:sp>
          <p:nvSpPr>
            <p:cNvPr id="7242" name="Rectangle 90"/>
            <p:cNvSpPr>
              <a:spLocks noChangeArrowheads="1"/>
            </p:cNvSpPr>
            <p:nvPr/>
          </p:nvSpPr>
          <p:spPr bwMode="auto">
            <a:xfrm>
              <a:off x="4419600" y="3429000"/>
              <a:ext cx="1676400" cy="457200"/>
            </a:xfrm>
            <a:prstGeom prst="rect">
              <a:avLst/>
            </a:prstGeom>
            <a:solidFill>
              <a:srgbClr val="CCFFCC"/>
            </a:solidFill>
            <a:ln w="28575">
              <a:solidFill>
                <a:schemeClr val="tx1"/>
              </a:solidFill>
              <a:miter lim="800000"/>
              <a:headEnd/>
              <a:tailEnd/>
            </a:ln>
          </p:spPr>
          <p:txBody>
            <a:bodyPr anchor="ctr"/>
            <a:lstStyle/>
            <a:p>
              <a:r>
                <a:rPr lang="en-US" sz="1200" b="1">
                  <a:latin typeface="Arial" charset="0"/>
                </a:rPr>
                <a:t>Space Assigned Numbers Authority</a:t>
              </a:r>
            </a:p>
          </p:txBody>
        </p:sp>
        <p:cxnSp>
          <p:nvCxnSpPr>
            <p:cNvPr id="7243" name="Straight Connector 95"/>
            <p:cNvCxnSpPr>
              <a:cxnSpLocks noChangeShapeType="1"/>
              <a:stCxn id="7242" idx="3"/>
            </p:cNvCxnSpPr>
            <p:nvPr/>
          </p:nvCxnSpPr>
          <p:spPr bwMode="auto">
            <a:xfrm>
              <a:off x="6096000" y="3657600"/>
              <a:ext cx="304800" cy="1588"/>
            </a:xfrm>
            <a:prstGeom prst="line">
              <a:avLst/>
            </a:prstGeom>
            <a:noFill/>
            <a:ln w="28575" algn="ctr">
              <a:solidFill>
                <a:schemeClr val="tx1"/>
              </a:solidFill>
              <a:round/>
              <a:headEnd type="none" w="sm" len="sm"/>
              <a:tailEnd type="none" w="sm" len="sm"/>
            </a:ln>
          </p:spPr>
        </p:cxnSp>
        <p:cxnSp>
          <p:nvCxnSpPr>
            <p:cNvPr id="7244" name="Straight Connector 96"/>
            <p:cNvCxnSpPr>
              <a:cxnSpLocks noChangeShapeType="1"/>
            </p:cNvCxnSpPr>
            <p:nvPr/>
          </p:nvCxnSpPr>
          <p:spPr bwMode="auto">
            <a:xfrm>
              <a:off x="6096000" y="3276600"/>
              <a:ext cx="304800" cy="1588"/>
            </a:xfrm>
            <a:prstGeom prst="line">
              <a:avLst/>
            </a:prstGeom>
            <a:noFill/>
            <a:ln w="28575" algn="ctr">
              <a:solidFill>
                <a:schemeClr val="tx1"/>
              </a:solidFill>
              <a:round/>
              <a:headEnd type="none" w="sm" len="sm"/>
              <a:tailEnd type="none" w="sm" len="sm"/>
            </a:ln>
          </p:spPr>
        </p:cxnSp>
      </p:grpSp>
      <p:sp>
        <p:nvSpPr>
          <p:cNvPr id="7182" name="TextBox 99"/>
          <p:cNvSpPr txBox="1">
            <a:spLocks noChangeArrowheads="1"/>
          </p:cNvSpPr>
          <p:nvPr/>
        </p:nvSpPr>
        <p:spPr bwMode="auto">
          <a:xfrm>
            <a:off x="4419600" y="2743200"/>
            <a:ext cx="1447800" cy="400050"/>
          </a:xfrm>
          <a:prstGeom prst="rect">
            <a:avLst/>
          </a:prstGeom>
          <a:noFill/>
          <a:ln w="12700">
            <a:noFill/>
            <a:miter lim="800000"/>
            <a:headEnd type="none" w="sm" len="sm"/>
            <a:tailEnd type="none" w="sm" len="sm"/>
          </a:ln>
        </p:spPr>
        <p:txBody>
          <a:bodyPr>
            <a:spAutoFit/>
          </a:bodyPr>
          <a:lstStyle/>
          <a:p>
            <a:pPr marL="112713" indent="-112713"/>
            <a:r>
              <a:rPr lang="en-US" sz="2000" b="1">
                <a:solidFill>
                  <a:srgbClr val="0033CC"/>
                </a:solidFill>
                <a:latin typeface="Arial" charset="0"/>
              </a:rPr>
              <a:t>CCSDS</a:t>
            </a:r>
          </a:p>
        </p:txBody>
      </p:sp>
      <p:grpSp>
        <p:nvGrpSpPr>
          <p:cNvPr id="8" name="Group 153"/>
          <p:cNvGrpSpPr>
            <a:grpSpLocks/>
          </p:cNvGrpSpPr>
          <p:nvPr/>
        </p:nvGrpSpPr>
        <p:grpSpPr bwMode="auto">
          <a:xfrm>
            <a:off x="342900" y="1607520"/>
            <a:ext cx="8343900" cy="1059480"/>
            <a:chOff x="342900" y="1504331"/>
            <a:chExt cx="8343900" cy="1059481"/>
          </a:xfrm>
        </p:grpSpPr>
        <p:cxnSp>
          <p:nvCxnSpPr>
            <p:cNvPr id="7219" name="Straight Connector 149"/>
            <p:cNvCxnSpPr>
              <a:cxnSpLocks noChangeShapeType="1"/>
            </p:cNvCxnSpPr>
            <p:nvPr/>
          </p:nvCxnSpPr>
          <p:spPr bwMode="auto">
            <a:xfrm rot="5400000">
              <a:off x="5317820" y="1745146"/>
              <a:ext cx="481630" cy="0"/>
            </a:xfrm>
            <a:prstGeom prst="line">
              <a:avLst/>
            </a:prstGeom>
            <a:noFill/>
            <a:ln w="57150">
              <a:solidFill>
                <a:srgbClr val="00B050"/>
              </a:solidFill>
              <a:round/>
              <a:headEnd/>
              <a:tailEnd/>
            </a:ln>
          </p:spPr>
        </p:cxnSp>
        <p:grpSp>
          <p:nvGrpSpPr>
            <p:cNvPr id="9" name="Group 82"/>
            <p:cNvGrpSpPr>
              <a:grpSpLocks/>
            </p:cNvGrpSpPr>
            <p:nvPr/>
          </p:nvGrpSpPr>
          <p:grpSpPr bwMode="auto">
            <a:xfrm>
              <a:off x="342900" y="1878015"/>
              <a:ext cx="7353300" cy="623885"/>
              <a:chOff x="342900" y="1878015"/>
              <a:chExt cx="8610600" cy="623885"/>
            </a:xfrm>
          </p:grpSpPr>
          <p:sp>
            <p:nvSpPr>
              <p:cNvPr id="7228" name="Rectangle 6"/>
              <p:cNvSpPr>
                <a:spLocks noChangeArrowheads="1"/>
              </p:cNvSpPr>
              <p:nvPr/>
            </p:nvSpPr>
            <p:spPr bwMode="auto">
              <a:xfrm>
                <a:off x="342900" y="1878015"/>
                <a:ext cx="8610600" cy="623885"/>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29" name="Rectangle 7"/>
              <p:cNvSpPr>
                <a:spLocks noChangeArrowheads="1"/>
              </p:cNvSpPr>
              <p:nvPr/>
            </p:nvSpPr>
            <p:spPr bwMode="auto">
              <a:xfrm>
                <a:off x="1279805" y="2006602"/>
                <a:ext cx="7316778" cy="267636"/>
              </a:xfrm>
              <a:prstGeom prst="rect">
                <a:avLst/>
              </a:prstGeom>
              <a:noFill/>
              <a:ln w="12700">
                <a:noFill/>
                <a:miter lim="800000"/>
                <a:headEnd/>
                <a:tailEnd/>
              </a:ln>
            </p:spPr>
            <p:txBody>
              <a:bodyPr lIns="74612" tIns="36512" rIns="74612" bIns="36512">
                <a:spAutoFit/>
              </a:bodyPr>
              <a:lstStyle/>
              <a:p>
                <a:pPr algn="ctr" defTabSz="665163">
                  <a:lnSpc>
                    <a:spcPct val="90000"/>
                  </a:lnSpc>
                </a:pPr>
                <a:r>
                  <a:rPr lang="en-US" sz="1400" b="1">
                    <a:solidFill>
                      <a:srgbClr val="FFFFFF"/>
                    </a:solidFill>
                    <a:latin typeface="Arial" charset="0"/>
                  </a:rPr>
                  <a:t>Technical Committee 20 (ISO/TC20):   Aircraft and Space Vehicles</a:t>
                </a:r>
              </a:p>
            </p:txBody>
          </p:sp>
        </p:grpSp>
        <p:grpSp>
          <p:nvGrpSpPr>
            <p:cNvPr id="10" name="Group 152"/>
            <p:cNvGrpSpPr>
              <a:grpSpLocks/>
            </p:cNvGrpSpPr>
            <p:nvPr/>
          </p:nvGrpSpPr>
          <p:grpSpPr bwMode="auto">
            <a:xfrm>
              <a:off x="7848600" y="1523999"/>
              <a:ext cx="838200" cy="1039813"/>
              <a:chOff x="7848600" y="1523999"/>
              <a:chExt cx="838200" cy="1039813"/>
            </a:xfrm>
          </p:grpSpPr>
          <p:cxnSp>
            <p:nvCxnSpPr>
              <p:cNvPr id="151" name="Straight Connector 150"/>
              <p:cNvCxnSpPr/>
              <p:nvPr/>
            </p:nvCxnSpPr>
            <p:spPr bwMode="auto">
              <a:xfrm rot="5400000">
                <a:off x="8077994" y="1828005"/>
                <a:ext cx="304800" cy="1588"/>
              </a:xfrm>
              <a:prstGeom prst="line">
                <a:avLst/>
              </a:prstGeom>
              <a:noFill/>
              <a:ln w="57150">
                <a:solidFill>
                  <a:schemeClr val="accent5">
                    <a:lumMod val="75000"/>
                  </a:schemeClr>
                </a:solidFill>
                <a:round/>
                <a:headEnd/>
                <a:tailEnd/>
              </a:ln>
            </p:spPr>
          </p:cxnSp>
          <p:sp>
            <p:nvSpPr>
              <p:cNvPr id="7223" name="Line 11"/>
              <p:cNvSpPr>
                <a:spLocks noChangeShapeType="1"/>
              </p:cNvSpPr>
              <p:nvPr/>
            </p:nvSpPr>
            <p:spPr bwMode="auto">
              <a:xfrm flipV="1">
                <a:off x="8229600" y="1523999"/>
                <a:ext cx="0" cy="631826"/>
              </a:xfrm>
              <a:prstGeom prst="line">
                <a:avLst/>
              </a:prstGeom>
              <a:noFill/>
              <a:ln w="57150">
                <a:solidFill>
                  <a:srgbClr val="00B050"/>
                </a:solidFill>
                <a:round/>
                <a:headEnd/>
                <a:tailEnd/>
              </a:ln>
            </p:spPr>
            <p:txBody>
              <a:bodyPr wrap="none" anchor="ctr"/>
              <a:lstStyle/>
              <a:p>
                <a:endParaRPr lang="en-US"/>
              </a:p>
            </p:txBody>
          </p:sp>
          <p:sp>
            <p:nvSpPr>
              <p:cNvPr id="7224" name="Rectangle 13"/>
              <p:cNvSpPr>
                <a:spLocks noChangeArrowheads="1"/>
              </p:cNvSpPr>
              <p:nvPr/>
            </p:nvSpPr>
            <p:spPr bwMode="auto">
              <a:xfrm>
                <a:off x="8001000" y="1801812"/>
                <a:ext cx="685800" cy="6096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25" name="Rectangle 14"/>
              <p:cNvSpPr>
                <a:spLocks noChangeArrowheads="1"/>
              </p:cNvSpPr>
              <p:nvPr/>
            </p:nvSpPr>
            <p:spPr bwMode="auto">
              <a:xfrm>
                <a:off x="7924800" y="1878012"/>
                <a:ext cx="685800" cy="6096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26" name="Rectangle 18"/>
              <p:cNvSpPr>
                <a:spLocks noChangeArrowheads="1"/>
              </p:cNvSpPr>
              <p:nvPr/>
            </p:nvSpPr>
            <p:spPr bwMode="auto">
              <a:xfrm>
                <a:off x="7848600" y="1954212"/>
                <a:ext cx="685800" cy="6096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27" name="Rectangle 19"/>
              <p:cNvSpPr>
                <a:spLocks noChangeArrowheads="1"/>
              </p:cNvSpPr>
              <p:nvPr/>
            </p:nvSpPr>
            <p:spPr bwMode="auto">
              <a:xfrm>
                <a:off x="7904163" y="1960562"/>
                <a:ext cx="623888" cy="514350"/>
              </a:xfrm>
              <a:prstGeom prst="rect">
                <a:avLst/>
              </a:prstGeom>
              <a:solidFill>
                <a:schemeClr val="accent2"/>
              </a:solidFill>
              <a:ln w="12700">
                <a:noFill/>
                <a:miter lim="800000"/>
                <a:headEnd/>
                <a:tailEnd/>
              </a:ln>
            </p:spPr>
            <p:txBody>
              <a:bodyPr wrap="none" lIns="90488" tIns="44450" rIns="90488" bIns="44450">
                <a:spAutoFit/>
              </a:bodyPr>
              <a:lstStyle/>
              <a:p>
                <a:r>
                  <a:rPr lang="en-US" sz="1400">
                    <a:solidFill>
                      <a:srgbClr val="FFFFFF"/>
                    </a:solidFill>
                    <a:latin typeface="Arial" charset="0"/>
                  </a:rPr>
                  <a:t>Other</a:t>
                </a:r>
              </a:p>
              <a:p>
                <a:r>
                  <a:rPr lang="en-US" sz="1400">
                    <a:solidFill>
                      <a:srgbClr val="FFFFFF"/>
                    </a:solidFill>
                    <a:latin typeface="Arial" charset="0"/>
                  </a:rPr>
                  <a:t>TCs</a:t>
                </a:r>
              </a:p>
            </p:txBody>
          </p:sp>
        </p:grpSp>
      </p:grpSp>
      <p:grpSp>
        <p:nvGrpSpPr>
          <p:cNvPr id="11" name="Group 156"/>
          <p:cNvGrpSpPr>
            <a:grpSpLocks/>
          </p:cNvGrpSpPr>
          <p:nvPr/>
        </p:nvGrpSpPr>
        <p:grpSpPr bwMode="auto">
          <a:xfrm>
            <a:off x="381000" y="2133600"/>
            <a:ext cx="3702050" cy="2159000"/>
            <a:chOff x="381000" y="2133600"/>
            <a:chExt cx="3702051" cy="2159001"/>
          </a:xfrm>
        </p:grpSpPr>
        <p:grpSp>
          <p:nvGrpSpPr>
            <p:cNvPr id="12" name="Group 154"/>
            <p:cNvGrpSpPr>
              <a:grpSpLocks/>
            </p:cNvGrpSpPr>
            <p:nvPr/>
          </p:nvGrpSpPr>
          <p:grpSpPr bwMode="auto">
            <a:xfrm>
              <a:off x="381000" y="2133600"/>
              <a:ext cx="838200" cy="1420812"/>
              <a:chOff x="381000" y="2133600"/>
              <a:chExt cx="838200" cy="1420812"/>
            </a:xfrm>
          </p:grpSpPr>
          <p:sp>
            <p:nvSpPr>
              <p:cNvPr id="7214" name="Line 11"/>
              <p:cNvSpPr>
                <a:spLocks noChangeShapeType="1"/>
              </p:cNvSpPr>
              <p:nvPr/>
            </p:nvSpPr>
            <p:spPr bwMode="auto">
              <a:xfrm flipV="1">
                <a:off x="762000" y="2133600"/>
                <a:ext cx="0" cy="1012825"/>
              </a:xfrm>
              <a:prstGeom prst="line">
                <a:avLst/>
              </a:prstGeom>
              <a:noFill/>
              <a:ln w="28575">
                <a:solidFill>
                  <a:schemeClr val="accent2"/>
                </a:solidFill>
                <a:round/>
                <a:headEnd/>
                <a:tailEnd/>
              </a:ln>
            </p:spPr>
            <p:txBody>
              <a:bodyPr wrap="none" anchor="ctr"/>
              <a:lstStyle/>
              <a:p>
                <a:endParaRPr lang="en-US"/>
              </a:p>
            </p:txBody>
          </p:sp>
          <p:sp>
            <p:nvSpPr>
              <p:cNvPr id="7215" name="Rectangle 13"/>
              <p:cNvSpPr>
                <a:spLocks noChangeArrowheads="1"/>
              </p:cNvSpPr>
              <p:nvPr/>
            </p:nvSpPr>
            <p:spPr bwMode="auto">
              <a:xfrm>
                <a:off x="533400" y="2792412"/>
                <a:ext cx="685800" cy="6096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16" name="Rectangle 14"/>
              <p:cNvSpPr>
                <a:spLocks noChangeArrowheads="1"/>
              </p:cNvSpPr>
              <p:nvPr/>
            </p:nvSpPr>
            <p:spPr bwMode="auto">
              <a:xfrm>
                <a:off x="457200" y="2868612"/>
                <a:ext cx="685800" cy="6096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17" name="Rectangle 18"/>
              <p:cNvSpPr>
                <a:spLocks noChangeArrowheads="1"/>
              </p:cNvSpPr>
              <p:nvPr/>
            </p:nvSpPr>
            <p:spPr bwMode="auto">
              <a:xfrm>
                <a:off x="381000" y="2944812"/>
                <a:ext cx="685800" cy="6096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18" name="Rectangle 19"/>
              <p:cNvSpPr>
                <a:spLocks noChangeArrowheads="1"/>
              </p:cNvSpPr>
              <p:nvPr/>
            </p:nvSpPr>
            <p:spPr bwMode="auto">
              <a:xfrm>
                <a:off x="436563" y="2951162"/>
                <a:ext cx="629982" cy="520655"/>
              </a:xfrm>
              <a:prstGeom prst="rect">
                <a:avLst/>
              </a:prstGeom>
              <a:solidFill>
                <a:schemeClr val="accent2"/>
              </a:solidFill>
              <a:ln w="12700">
                <a:noFill/>
                <a:miter lim="800000"/>
                <a:headEnd/>
                <a:tailEnd/>
              </a:ln>
            </p:spPr>
            <p:txBody>
              <a:bodyPr wrap="none" lIns="90488" tIns="44450" rIns="90488" bIns="44450">
                <a:spAutoFit/>
              </a:bodyPr>
              <a:lstStyle/>
              <a:p>
                <a:r>
                  <a:rPr lang="en-US" sz="1400">
                    <a:solidFill>
                      <a:srgbClr val="FFFFFF"/>
                    </a:solidFill>
                    <a:latin typeface="Arial" charset="0"/>
                  </a:rPr>
                  <a:t>Other</a:t>
                </a:r>
              </a:p>
              <a:p>
                <a:r>
                  <a:rPr lang="en-US" sz="1400">
                    <a:solidFill>
                      <a:srgbClr val="FFFFFF"/>
                    </a:solidFill>
                    <a:latin typeface="Arial" charset="0"/>
                  </a:rPr>
                  <a:t>SCs</a:t>
                </a:r>
              </a:p>
            </p:txBody>
          </p:sp>
        </p:grpSp>
        <p:sp>
          <p:nvSpPr>
            <p:cNvPr id="7210" name="Rectangle 25"/>
            <p:cNvSpPr>
              <a:spLocks noChangeArrowheads="1"/>
            </p:cNvSpPr>
            <p:nvPr/>
          </p:nvSpPr>
          <p:spPr bwMode="auto">
            <a:xfrm>
              <a:off x="1420813" y="2781300"/>
              <a:ext cx="2662238" cy="1511301"/>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11" name="Rectangle 26"/>
            <p:cNvSpPr>
              <a:spLocks noChangeArrowheads="1"/>
            </p:cNvSpPr>
            <p:nvPr/>
          </p:nvSpPr>
          <p:spPr bwMode="auto">
            <a:xfrm>
              <a:off x="2209800" y="4038600"/>
              <a:ext cx="1276350" cy="209550"/>
            </a:xfrm>
            <a:prstGeom prst="rect">
              <a:avLst/>
            </a:prstGeom>
            <a:solidFill>
              <a:schemeClr val="accent2"/>
            </a:solidFill>
            <a:ln w="12700">
              <a:noFill/>
              <a:miter lim="800000"/>
              <a:headEnd/>
              <a:tailEnd/>
            </a:ln>
          </p:spPr>
          <p:txBody>
            <a:bodyPr wrap="none" lIns="74612" tIns="36512" rIns="74612" bIns="36512">
              <a:spAutoFit/>
            </a:bodyPr>
            <a:lstStyle/>
            <a:p>
              <a:pPr defTabSz="665163">
                <a:lnSpc>
                  <a:spcPct val="90000"/>
                </a:lnSpc>
              </a:pPr>
              <a:r>
                <a:rPr lang="en-US" sz="1000" b="1" i="1">
                  <a:solidFill>
                    <a:schemeClr val="bg1"/>
                  </a:solidFill>
                  <a:latin typeface="Arial" charset="0"/>
                </a:rPr>
                <a:t>(Secretariat: AIAA)</a:t>
              </a:r>
            </a:p>
          </p:txBody>
        </p:sp>
        <p:sp>
          <p:nvSpPr>
            <p:cNvPr id="7212" name="Rectangle 27"/>
            <p:cNvSpPr>
              <a:spLocks noChangeArrowheads="1"/>
            </p:cNvSpPr>
            <p:nvPr/>
          </p:nvSpPr>
          <p:spPr bwMode="auto">
            <a:xfrm>
              <a:off x="1524000" y="2933700"/>
              <a:ext cx="1535113" cy="876300"/>
            </a:xfrm>
            <a:prstGeom prst="rect">
              <a:avLst/>
            </a:prstGeom>
            <a:solidFill>
              <a:schemeClr val="accent2"/>
            </a:solidFill>
            <a:ln w="12700">
              <a:noFill/>
              <a:miter lim="800000"/>
              <a:headEnd/>
              <a:tailEnd/>
            </a:ln>
          </p:spPr>
          <p:txBody>
            <a:bodyPr wrap="none" lIns="82550" tIns="41275" rIns="82550" bIns="41275">
              <a:spAutoFit/>
            </a:bodyPr>
            <a:lstStyle/>
            <a:p>
              <a:pPr defTabSz="739775"/>
              <a:r>
                <a:rPr lang="en-US" sz="1300" b="1">
                  <a:solidFill>
                    <a:schemeClr val="bg1"/>
                  </a:solidFill>
                  <a:latin typeface="Arial" charset="0"/>
                </a:rPr>
                <a:t>Subcommittee 14</a:t>
              </a:r>
            </a:p>
            <a:p>
              <a:pPr defTabSz="739775"/>
              <a:r>
                <a:rPr lang="en-US" sz="1300" b="1">
                  <a:solidFill>
                    <a:schemeClr val="bg1"/>
                  </a:solidFill>
                  <a:latin typeface="Arial" charset="0"/>
                </a:rPr>
                <a:t>(ISO/TC20/SC14):</a:t>
              </a:r>
            </a:p>
            <a:p>
              <a:pPr defTabSz="739775"/>
              <a:r>
                <a:rPr lang="en-US" sz="1300" b="1">
                  <a:solidFill>
                    <a:schemeClr val="bg1"/>
                  </a:solidFill>
                  <a:latin typeface="Arial" charset="0"/>
                </a:rPr>
                <a:t>Space Systems</a:t>
              </a:r>
            </a:p>
            <a:p>
              <a:pPr defTabSz="739775"/>
              <a:r>
                <a:rPr lang="en-US" sz="1300" b="1">
                  <a:solidFill>
                    <a:schemeClr val="bg1"/>
                  </a:solidFill>
                  <a:latin typeface="Arial" charset="0"/>
                </a:rPr>
                <a:t>and Operations</a:t>
              </a:r>
            </a:p>
          </p:txBody>
        </p:sp>
        <p:sp>
          <p:nvSpPr>
            <p:cNvPr id="7213" name="Line 37"/>
            <p:cNvSpPr>
              <a:spLocks noChangeAspect="1" noChangeShapeType="1"/>
            </p:cNvSpPr>
            <p:nvPr/>
          </p:nvSpPr>
          <p:spPr bwMode="auto">
            <a:xfrm flipV="1">
              <a:off x="2743200" y="2514600"/>
              <a:ext cx="0" cy="288925"/>
            </a:xfrm>
            <a:prstGeom prst="line">
              <a:avLst/>
            </a:prstGeom>
            <a:noFill/>
            <a:ln w="28575">
              <a:solidFill>
                <a:schemeClr val="accent2"/>
              </a:solidFill>
              <a:round/>
              <a:headEnd/>
              <a:tailEnd/>
            </a:ln>
          </p:spPr>
          <p:txBody>
            <a:bodyPr wrap="none" anchor="ctr"/>
            <a:lstStyle/>
            <a:p>
              <a:endParaRPr lang="en-US"/>
            </a:p>
          </p:txBody>
        </p:sp>
      </p:grpSp>
      <p:grpSp>
        <p:nvGrpSpPr>
          <p:cNvPr id="13" name="Group 78"/>
          <p:cNvGrpSpPr>
            <a:grpSpLocks/>
          </p:cNvGrpSpPr>
          <p:nvPr/>
        </p:nvGrpSpPr>
        <p:grpSpPr bwMode="auto">
          <a:xfrm>
            <a:off x="4420210" y="1531625"/>
            <a:ext cx="1745584" cy="303579"/>
            <a:chOff x="4419600" y="1003300"/>
            <a:chExt cx="4508500" cy="825500"/>
          </a:xfrm>
          <a:solidFill>
            <a:srgbClr val="00AE00"/>
          </a:solidFill>
        </p:grpSpPr>
        <p:sp>
          <p:nvSpPr>
            <p:cNvPr id="75" name="Rectangle 74"/>
            <p:cNvSpPr/>
            <p:nvPr/>
          </p:nvSpPr>
          <p:spPr bwMode="auto">
            <a:xfrm>
              <a:off x="4419600" y="1003300"/>
              <a:ext cx="4508500" cy="825500"/>
            </a:xfrm>
            <a:prstGeom prst="rect">
              <a:avLst/>
            </a:prstGeom>
            <a:solidFill>
              <a:srgbClr val="00AE00"/>
            </a:solidFill>
            <a:ln w="6350">
              <a:solidFill>
                <a:schemeClr val="tx1"/>
              </a:solidFill>
              <a:miter lim="800000"/>
              <a:headEnd/>
              <a:tailEnd/>
            </a:ln>
          </p:spPr>
          <p:txBody>
            <a:bodyPr wrap="none" anchor="ctr"/>
            <a:lstStyle/>
            <a:p>
              <a:pPr>
                <a:defRPr/>
              </a:pPr>
              <a:endParaRPr lang="en-US" sz="2800" b="1" dirty="0">
                <a:solidFill>
                  <a:schemeClr val="bg1"/>
                </a:solidFill>
                <a:latin typeface="+mn-lt"/>
              </a:endParaRPr>
            </a:p>
          </p:txBody>
        </p:sp>
        <p:pic>
          <p:nvPicPr>
            <p:cNvPr id="9252" name="Picture 2" descr="Logo of the DEPP Organization for Standardization">
              <a:hlinkClick r:id="rId3" tooltip="Logo of the DEPP Organization for Standardization"/>
            </p:cNvPr>
            <p:cNvPicPr>
              <a:picLocks noChangeAspect="1" noChangeArrowheads="1"/>
            </p:cNvPicPr>
            <p:nvPr/>
          </p:nvPicPr>
          <p:blipFill>
            <a:blip r:embed="rId4" cstate="print"/>
            <a:srcRect/>
            <a:stretch>
              <a:fillRect/>
            </a:stretch>
          </p:blipFill>
          <p:spPr bwMode="auto">
            <a:xfrm>
              <a:off x="5591175" y="1038224"/>
              <a:ext cx="1905000" cy="742951"/>
            </a:xfrm>
            <a:prstGeom prst="rect">
              <a:avLst/>
            </a:prstGeom>
            <a:grpFill/>
            <a:ln w="12700">
              <a:solidFill>
                <a:schemeClr val="tx1"/>
              </a:solidFill>
              <a:miter lim="800000"/>
              <a:headEnd/>
              <a:tailEnd/>
            </a:ln>
          </p:spPr>
        </p:pic>
      </p:grpSp>
      <p:grpSp>
        <p:nvGrpSpPr>
          <p:cNvPr id="14" name="Group 196"/>
          <p:cNvGrpSpPr>
            <a:grpSpLocks/>
          </p:cNvGrpSpPr>
          <p:nvPr/>
        </p:nvGrpSpPr>
        <p:grpSpPr bwMode="auto">
          <a:xfrm>
            <a:off x="4268788" y="2540000"/>
            <a:ext cx="4722812" cy="1778000"/>
            <a:chOff x="4318000" y="2565399"/>
            <a:chExt cx="4673600" cy="1778000"/>
          </a:xfrm>
        </p:grpSpPr>
        <p:grpSp>
          <p:nvGrpSpPr>
            <p:cNvPr id="15" name="Group 194"/>
            <p:cNvGrpSpPr>
              <a:grpSpLocks/>
            </p:cNvGrpSpPr>
            <p:nvPr/>
          </p:nvGrpSpPr>
          <p:grpSpPr bwMode="auto">
            <a:xfrm>
              <a:off x="4318000" y="2743199"/>
              <a:ext cx="4673600" cy="1600200"/>
              <a:chOff x="4318000" y="2743199"/>
              <a:chExt cx="4673600" cy="1600200"/>
            </a:xfrm>
          </p:grpSpPr>
          <p:grpSp>
            <p:nvGrpSpPr>
              <p:cNvPr id="16" name="Group 166"/>
              <p:cNvGrpSpPr>
                <a:grpSpLocks/>
              </p:cNvGrpSpPr>
              <p:nvPr/>
            </p:nvGrpSpPr>
            <p:grpSpPr bwMode="auto">
              <a:xfrm>
                <a:off x="4318000" y="2743199"/>
                <a:ext cx="4673600" cy="1600200"/>
                <a:chOff x="4318000" y="2743199"/>
                <a:chExt cx="4673600" cy="1600200"/>
              </a:xfrm>
            </p:grpSpPr>
            <p:sp>
              <p:nvSpPr>
                <p:cNvPr id="7204" name="Rectangle 28"/>
                <p:cNvSpPr>
                  <a:spLocks noChangeArrowheads="1"/>
                </p:cNvSpPr>
                <p:nvPr/>
              </p:nvSpPr>
              <p:spPr bwMode="auto">
                <a:xfrm>
                  <a:off x="4318000" y="2743199"/>
                  <a:ext cx="4673600" cy="1600200"/>
                </a:xfrm>
                <a:prstGeom prst="rect">
                  <a:avLst/>
                </a:prstGeom>
                <a:solidFill>
                  <a:schemeClr val="accent2"/>
                </a:solidFill>
                <a:ln w="12700">
                  <a:solidFill>
                    <a:schemeClr val="tx1"/>
                  </a:solidFill>
                  <a:miter lim="800000"/>
                  <a:headEnd/>
                  <a:tailEnd/>
                </a:ln>
              </p:spPr>
              <p:txBody>
                <a:bodyPr wrap="none" anchor="ctr"/>
                <a:lstStyle/>
                <a:p>
                  <a:endParaRPr lang="en-US"/>
                </a:p>
              </p:txBody>
            </p:sp>
            <p:grpSp>
              <p:nvGrpSpPr>
                <p:cNvPr id="17" name="Group 87"/>
                <p:cNvGrpSpPr>
                  <a:grpSpLocks/>
                </p:cNvGrpSpPr>
                <p:nvPr/>
              </p:nvGrpSpPr>
              <p:grpSpPr bwMode="auto">
                <a:xfrm>
                  <a:off x="6407821" y="3124200"/>
                  <a:ext cx="2507785" cy="762000"/>
                  <a:chOff x="5638800" y="3124200"/>
                  <a:chExt cx="2514600" cy="762000"/>
                </a:xfrm>
              </p:grpSpPr>
              <p:sp>
                <p:nvSpPr>
                  <p:cNvPr id="7207" name="Rectangle 12"/>
                  <p:cNvSpPr>
                    <a:spLocks noChangeArrowheads="1"/>
                  </p:cNvSpPr>
                  <p:nvPr/>
                </p:nvSpPr>
                <p:spPr bwMode="auto">
                  <a:xfrm>
                    <a:off x="5638800" y="3124200"/>
                    <a:ext cx="2514600" cy="762000"/>
                  </a:xfrm>
                  <a:prstGeom prst="rect">
                    <a:avLst/>
                  </a:prstGeom>
                  <a:solidFill>
                    <a:srgbClr val="CCFFCC"/>
                  </a:solidFill>
                  <a:ln w="28575">
                    <a:solidFill>
                      <a:schemeClr val="tx1"/>
                    </a:solidFill>
                    <a:miter lim="800000"/>
                    <a:headEnd/>
                    <a:tailEnd/>
                  </a:ln>
                </p:spPr>
                <p:txBody>
                  <a:bodyPr wrap="none" anchor="ctr"/>
                  <a:lstStyle/>
                  <a:p>
                    <a:endParaRPr lang="en-US"/>
                  </a:p>
                </p:txBody>
              </p:sp>
              <p:sp>
                <p:nvSpPr>
                  <p:cNvPr id="7208" name="TextBox 160"/>
                  <p:cNvSpPr txBox="1">
                    <a:spLocks noChangeArrowheads="1"/>
                  </p:cNvSpPr>
                  <p:nvPr/>
                </p:nvSpPr>
                <p:spPr bwMode="auto">
                  <a:xfrm>
                    <a:off x="5884434" y="3124200"/>
                    <a:ext cx="2135127" cy="730250"/>
                  </a:xfrm>
                  <a:prstGeom prst="rect">
                    <a:avLst/>
                  </a:prstGeom>
                  <a:noFill/>
                  <a:ln w="12700">
                    <a:noFill/>
                    <a:miter lim="800000"/>
                    <a:headEnd type="none" w="sm" len="sm"/>
                    <a:tailEnd type="none" w="sm" len="sm"/>
                  </a:ln>
                </p:spPr>
                <p:txBody>
                  <a:bodyPr>
                    <a:spAutoFit/>
                  </a:bodyPr>
                  <a:lstStyle/>
                  <a:p>
                    <a:pPr marL="112713" indent="-112713" algn="ctr"/>
                    <a:r>
                      <a:rPr lang="en-US" sz="1400" b="1" dirty="0">
                        <a:solidFill>
                          <a:srgbClr val="0033CC"/>
                        </a:solidFill>
                        <a:latin typeface="Arial" charset="0"/>
                      </a:rPr>
                      <a:t>TC20/SC13 </a:t>
                    </a:r>
                  </a:p>
                  <a:p>
                    <a:pPr marL="112713" indent="-112713" algn="ctr"/>
                    <a:r>
                      <a:rPr lang="en-US" sz="1400" b="1" dirty="0">
                        <a:solidFill>
                          <a:srgbClr val="0033CC"/>
                        </a:solidFill>
                        <a:latin typeface="Arial" charset="0"/>
                      </a:rPr>
                      <a:t>Heads of Delegation</a:t>
                    </a:r>
                  </a:p>
                  <a:p>
                    <a:pPr marL="112713" indent="-112713" algn="ctr"/>
                    <a:r>
                      <a:rPr lang="en-US" sz="1400" b="1" dirty="0">
                        <a:solidFill>
                          <a:srgbClr val="0033CC"/>
                        </a:solidFill>
                        <a:latin typeface="Arial" charset="0"/>
                      </a:rPr>
                      <a:t>(CCSDS CMC)</a:t>
                    </a:r>
                  </a:p>
                </p:txBody>
              </p:sp>
            </p:grpSp>
            <p:sp>
              <p:nvSpPr>
                <p:cNvPr id="7206" name="Rectangle 30"/>
                <p:cNvSpPr>
                  <a:spLocks noChangeArrowheads="1"/>
                </p:cNvSpPr>
                <p:nvPr/>
              </p:nvSpPr>
              <p:spPr bwMode="auto">
                <a:xfrm>
                  <a:off x="4420112" y="2819400"/>
                  <a:ext cx="1930708" cy="1074738"/>
                </a:xfrm>
                <a:prstGeom prst="rect">
                  <a:avLst/>
                </a:prstGeom>
                <a:noFill/>
                <a:ln w="12700">
                  <a:noFill/>
                  <a:miter lim="800000"/>
                  <a:headEnd/>
                  <a:tailEnd/>
                </a:ln>
              </p:spPr>
              <p:txBody>
                <a:bodyPr lIns="82550" tIns="41275" rIns="82550" bIns="41275">
                  <a:spAutoFit/>
                </a:bodyPr>
                <a:lstStyle/>
                <a:p>
                  <a:pPr defTabSz="739775"/>
                  <a:r>
                    <a:rPr lang="en-US" sz="1300" b="1">
                      <a:solidFill>
                        <a:schemeClr val="bg1"/>
                      </a:solidFill>
                      <a:latin typeface="Arial" charset="0"/>
                    </a:rPr>
                    <a:t>Subcommittee 13</a:t>
                  </a:r>
                </a:p>
                <a:p>
                  <a:pPr defTabSz="739775"/>
                  <a:r>
                    <a:rPr lang="en-US" sz="1300" b="1">
                      <a:solidFill>
                        <a:schemeClr val="bg1"/>
                      </a:solidFill>
                      <a:latin typeface="Arial" charset="0"/>
                    </a:rPr>
                    <a:t>(ISO/TC20/SC13):</a:t>
                  </a:r>
                </a:p>
                <a:p>
                  <a:pPr defTabSz="739775"/>
                  <a:r>
                    <a:rPr lang="en-US" sz="1300" b="1">
                      <a:solidFill>
                        <a:schemeClr val="bg1"/>
                      </a:solidFill>
                      <a:latin typeface="Arial" charset="0"/>
                    </a:rPr>
                    <a:t>Space Data and</a:t>
                  </a:r>
                </a:p>
                <a:p>
                  <a:pPr defTabSz="739775"/>
                  <a:r>
                    <a:rPr lang="en-US" sz="1300" b="1">
                      <a:solidFill>
                        <a:schemeClr val="bg1"/>
                      </a:solidFill>
                      <a:latin typeface="Arial" charset="0"/>
                    </a:rPr>
                    <a:t>Information Transfer </a:t>
                  </a:r>
                </a:p>
                <a:p>
                  <a:pPr defTabSz="739775"/>
                  <a:r>
                    <a:rPr lang="en-US" sz="1300" b="1">
                      <a:solidFill>
                        <a:schemeClr val="bg1"/>
                      </a:solidFill>
                      <a:latin typeface="Arial" charset="0"/>
                    </a:rPr>
                    <a:t>Systems</a:t>
                  </a:r>
                </a:p>
              </p:txBody>
            </p:sp>
          </p:grpSp>
          <p:sp>
            <p:nvSpPr>
              <p:cNvPr id="7203" name="Rectangle 29"/>
              <p:cNvSpPr>
                <a:spLocks noChangeArrowheads="1"/>
              </p:cNvSpPr>
              <p:nvPr/>
            </p:nvSpPr>
            <p:spPr bwMode="auto">
              <a:xfrm>
                <a:off x="5874819" y="4071938"/>
                <a:ext cx="1311750" cy="209550"/>
              </a:xfrm>
              <a:prstGeom prst="rect">
                <a:avLst/>
              </a:prstGeom>
              <a:solidFill>
                <a:schemeClr val="accent2"/>
              </a:solidFill>
              <a:ln w="12700">
                <a:noFill/>
                <a:miter lim="800000"/>
                <a:headEnd/>
                <a:tailEnd/>
              </a:ln>
            </p:spPr>
            <p:txBody>
              <a:bodyPr wrap="none" lIns="74612" tIns="36512" rIns="74612" bIns="36512">
                <a:spAutoFit/>
              </a:bodyPr>
              <a:lstStyle/>
              <a:p>
                <a:pPr defTabSz="665163">
                  <a:lnSpc>
                    <a:spcPct val="90000"/>
                  </a:lnSpc>
                </a:pPr>
                <a:r>
                  <a:rPr lang="en-US" sz="1000" b="1" i="1">
                    <a:solidFill>
                      <a:schemeClr val="bg1"/>
                    </a:solidFill>
                    <a:latin typeface="Arial" charset="0"/>
                  </a:rPr>
                  <a:t>(Secretariat: NASA)</a:t>
                </a:r>
              </a:p>
            </p:txBody>
          </p:sp>
        </p:grpSp>
        <p:sp>
          <p:nvSpPr>
            <p:cNvPr id="7201" name="Line 37"/>
            <p:cNvSpPr>
              <a:spLocks noChangeAspect="1" noChangeShapeType="1"/>
            </p:cNvSpPr>
            <p:nvPr/>
          </p:nvSpPr>
          <p:spPr bwMode="auto">
            <a:xfrm flipV="1">
              <a:off x="6045200" y="2565399"/>
              <a:ext cx="0" cy="352425"/>
            </a:xfrm>
            <a:prstGeom prst="line">
              <a:avLst/>
            </a:prstGeom>
            <a:noFill/>
            <a:ln w="28575">
              <a:solidFill>
                <a:schemeClr val="accent2"/>
              </a:solidFill>
              <a:round/>
              <a:headEnd/>
              <a:tailEnd/>
            </a:ln>
          </p:spPr>
          <p:txBody>
            <a:bodyPr wrap="none" anchor="ctr"/>
            <a:lstStyle/>
            <a:p>
              <a:endParaRPr lang="en-US"/>
            </a:p>
          </p:txBody>
        </p:sp>
      </p:grpSp>
      <p:grpSp>
        <p:nvGrpSpPr>
          <p:cNvPr id="18" name="Group 87"/>
          <p:cNvGrpSpPr>
            <a:grpSpLocks/>
          </p:cNvGrpSpPr>
          <p:nvPr/>
        </p:nvGrpSpPr>
        <p:grpSpPr bwMode="auto">
          <a:xfrm>
            <a:off x="6397625" y="3105150"/>
            <a:ext cx="2514600" cy="762000"/>
            <a:chOff x="5638800" y="3124200"/>
            <a:chExt cx="2514600" cy="762000"/>
          </a:xfrm>
        </p:grpSpPr>
        <p:sp>
          <p:nvSpPr>
            <p:cNvPr id="7198" name="Rectangle 12"/>
            <p:cNvSpPr>
              <a:spLocks noChangeArrowheads="1"/>
            </p:cNvSpPr>
            <p:nvPr/>
          </p:nvSpPr>
          <p:spPr bwMode="auto">
            <a:xfrm>
              <a:off x="5638800" y="3124200"/>
              <a:ext cx="2514600" cy="762000"/>
            </a:xfrm>
            <a:prstGeom prst="rect">
              <a:avLst/>
            </a:prstGeom>
            <a:solidFill>
              <a:srgbClr val="CCFFCC"/>
            </a:solidFill>
            <a:ln w="28575">
              <a:solidFill>
                <a:schemeClr val="tx1"/>
              </a:solidFill>
              <a:miter lim="800000"/>
              <a:headEnd/>
              <a:tailEnd/>
            </a:ln>
          </p:spPr>
          <p:txBody>
            <a:bodyPr wrap="none" anchor="ctr"/>
            <a:lstStyle/>
            <a:p>
              <a:endParaRPr lang="en-US"/>
            </a:p>
          </p:txBody>
        </p:sp>
        <p:sp>
          <p:nvSpPr>
            <p:cNvPr id="7199" name="TextBox 51"/>
            <p:cNvSpPr txBox="1">
              <a:spLocks noChangeArrowheads="1"/>
            </p:cNvSpPr>
            <p:nvPr/>
          </p:nvSpPr>
          <p:spPr bwMode="auto">
            <a:xfrm>
              <a:off x="5884127" y="3124200"/>
              <a:ext cx="2135038" cy="523220"/>
            </a:xfrm>
            <a:prstGeom prst="rect">
              <a:avLst/>
            </a:prstGeom>
            <a:noFill/>
            <a:ln w="12700">
              <a:noFill/>
              <a:miter lim="800000"/>
              <a:headEnd type="none" w="sm" len="sm"/>
              <a:tailEnd type="none" w="sm" len="sm"/>
            </a:ln>
          </p:spPr>
          <p:txBody>
            <a:bodyPr>
              <a:spAutoFit/>
            </a:bodyPr>
            <a:lstStyle/>
            <a:p>
              <a:pPr marL="112713" indent="-112713" algn="ctr"/>
              <a:r>
                <a:rPr lang="en-US" sz="1400" b="1" dirty="0">
                  <a:solidFill>
                    <a:srgbClr val="0033CC"/>
                  </a:solidFill>
                  <a:latin typeface="Arial" charset="0"/>
                </a:rPr>
                <a:t>CCSDS Management Council (CMC)</a:t>
              </a:r>
            </a:p>
          </p:txBody>
        </p:sp>
      </p:grpSp>
      <p:sp>
        <p:nvSpPr>
          <p:cNvPr id="125" name="Rounded Rectangle 124"/>
          <p:cNvSpPr/>
          <p:nvPr/>
        </p:nvSpPr>
        <p:spPr bwMode="auto">
          <a:xfrm>
            <a:off x="7668095" y="5375199"/>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Mission Ops &amp;</a:t>
            </a:r>
          </a:p>
          <a:p>
            <a:pPr algn="ctr" fontAlgn="auto">
              <a:spcBef>
                <a:spcPts val="0"/>
              </a:spcBef>
              <a:spcAft>
                <a:spcPts val="0"/>
              </a:spcAft>
              <a:defRPr/>
            </a:pPr>
            <a:r>
              <a:rPr lang="en-US" sz="1050" b="1" dirty="0">
                <a:solidFill>
                  <a:srgbClr val="FFFFFF"/>
                </a:solidFill>
                <a:latin typeface="Arial Narrow"/>
                <a:cs typeface="Arial Narrow"/>
              </a:rPr>
              <a:t>Info Mgt Services</a:t>
            </a:r>
          </a:p>
        </p:txBody>
      </p:sp>
      <p:sp>
        <p:nvSpPr>
          <p:cNvPr id="126" name="Rounded Rectangle 125"/>
          <p:cNvSpPr/>
          <p:nvPr/>
        </p:nvSpPr>
        <p:spPr bwMode="auto">
          <a:xfrm>
            <a:off x="7138190" y="4831836"/>
            <a:ext cx="1392255"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Space Internetworking</a:t>
            </a:r>
          </a:p>
          <a:p>
            <a:pPr algn="ctr" fontAlgn="auto">
              <a:spcBef>
                <a:spcPts val="0"/>
              </a:spcBef>
              <a:spcAft>
                <a:spcPts val="0"/>
              </a:spcAft>
              <a:defRPr/>
            </a:pPr>
            <a:r>
              <a:rPr lang="en-US" sz="1050" b="1" dirty="0">
                <a:solidFill>
                  <a:srgbClr val="FFFFFF"/>
                </a:solidFill>
                <a:latin typeface="Arial Narrow"/>
                <a:cs typeface="Arial Narrow"/>
              </a:rPr>
              <a:t>Services</a:t>
            </a:r>
          </a:p>
        </p:txBody>
      </p:sp>
      <p:sp>
        <p:nvSpPr>
          <p:cNvPr id="127" name="Rounded Rectangle 126"/>
          <p:cNvSpPr/>
          <p:nvPr/>
        </p:nvSpPr>
        <p:spPr bwMode="auto">
          <a:xfrm>
            <a:off x="6469375" y="5375199"/>
            <a:ext cx="1386472" cy="363985"/>
          </a:xfrm>
          <a:prstGeom prst="roundRect">
            <a:avLst>
              <a:gd name="adj" fmla="val 16667"/>
            </a:avLst>
          </a:prstGeom>
          <a:solidFill>
            <a:srgbClr val="FF9900"/>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Cross Support</a:t>
            </a:r>
          </a:p>
          <a:p>
            <a:pPr algn="ctr" fontAlgn="auto">
              <a:spcBef>
                <a:spcPts val="0"/>
              </a:spcBef>
              <a:spcAft>
                <a:spcPts val="0"/>
              </a:spcAft>
              <a:defRPr/>
            </a:pPr>
            <a:r>
              <a:rPr lang="en-US" sz="1050" b="1" dirty="0">
                <a:solidFill>
                  <a:srgbClr val="FFFFFF"/>
                </a:solidFill>
                <a:latin typeface="Arial Narrow"/>
                <a:cs typeface="Arial Narrow"/>
              </a:rPr>
              <a:t>Services</a:t>
            </a:r>
          </a:p>
        </p:txBody>
      </p:sp>
      <p:sp>
        <p:nvSpPr>
          <p:cNvPr id="128" name="Rounded Rectangle 127"/>
          <p:cNvSpPr/>
          <p:nvPr/>
        </p:nvSpPr>
        <p:spPr bwMode="auto">
          <a:xfrm>
            <a:off x="5784902" y="4831836"/>
            <a:ext cx="1386472" cy="363985"/>
          </a:xfrm>
          <a:prstGeom prst="roundRect">
            <a:avLst>
              <a:gd name="adj" fmla="val 16667"/>
            </a:avLst>
          </a:prstGeom>
          <a:solidFill>
            <a:srgbClr val="33CC33"/>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Space Link</a:t>
            </a:r>
          </a:p>
          <a:p>
            <a:pPr algn="ctr" fontAlgn="auto">
              <a:spcBef>
                <a:spcPts val="0"/>
              </a:spcBef>
              <a:spcAft>
                <a:spcPts val="0"/>
              </a:spcAft>
              <a:defRPr/>
            </a:pPr>
            <a:r>
              <a:rPr lang="en-US" sz="1050" b="1" dirty="0">
                <a:solidFill>
                  <a:srgbClr val="FFFFFF"/>
                </a:solidFill>
                <a:latin typeface="Arial Narrow"/>
                <a:cs typeface="Arial Narrow"/>
              </a:rPr>
              <a:t>Services</a:t>
            </a:r>
          </a:p>
        </p:txBody>
      </p:sp>
      <p:sp>
        <p:nvSpPr>
          <p:cNvPr id="129" name="Rounded Rectangle 128"/>
          <p:cNvSpPr/>
          <p:nvPr/>
        </p:nvSpPr>
        <p:spPr bwMode="auto">
          <a:xfrm>
            <a:off x="5167255" y="5372818"/>
            <a:ext cx="1386472" cy="363985"/>
          </a:xfrm>
          <a:prstGeom prst="roundRect">
            <a:avLst>
              <a:gd name="adj" fmla="val 16667"/>
            </a:avLst>
          </a:prstGeom>
          <a:solidFill>
            <a:srgbClr val="3D86FD"/>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Spacecraft Onboard </a:t>
            </a:r>
          </a:p>
          <a:p>
            <a:pPr algn="ctr" fontAlgn="auto">
              <a:spcBef>
                <a:spcPts val="0"/>
              </a:spcBef>
              <a:spcAft>
                <a:spcPts val="0"/>
              </a:spcAft>
              <a:defRPr/>
            </a:pPr>
            <a:r>
              <a:rPr lang="en-US" sz="1050" b="1" dirty="0">
                <a:solidFill>
                  <a:srgbClr val="FFFFFF"/>
                </a:solidFill>
                <a:latin typeface="Arial Narrow"/>
                <a:cs typeface="Arial Narrow"/>
              </a:rPr>
              <a:t>Interface Services</a:t>
            </a:r>
          </a:p>
        </p:txBody>
      </p:sp>
      <p:sp>
        <p:nvSpPr>
          <p:cNvPr id="130" name="Rounded Rectangle 129"/>
          <p:cNvSpPr/>
          <p:nvPr/>
        </p:nvSpPr>
        <p:spPr bwMode="auto">
          <a:xfrm>
            <a:off x="4562669" y="4831836"/>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Systems Engineering</a:t>
            </a:r>
          </a:p>
        </p:txBody>
      </p:sp>
      <p:grpSp>
        <p:nvGrpSpPr>
          <p:cNvPr id="19" name="Group 550"/>
          <p:cNvGrpSpPr>
            <a:grpSpLocks/>
          </p:cNvGrpSpPr>
          <p:nvPr/>
        </p:nvGrpSpPr>
        <p:grpSpPr bwMode="auto">
          <a:xfrm>
            <a:off x="5105408" y="5181600"/>
            <a:ext cx="3733801" cy="1295400"/>
            <a:chOff x="5105408" y="5181600"/>
            <a:chExt cx="3733801" cy="1295400"/>
          </a:xfrm>
        </p:grpSpPr>
        <p:grpSp>
          <p:nvGrpSpPr>
            <p:cNvPr id="20" name="Group 446"/>
            <p:cNvGrpSpPr>
              <a:grpSpLocks/>
            </p:cNvGrpSpPr>
            <p:nvPr/>
          </p:nvGrpSpPr>
          <p:grpSpPr bwMode="auto">
            <a:xfrm>
              <a:off x="5105408" y="5943600"/>
              <a:ext cx="762001" cy="457200"/>
              <a:chOff x="5105400" y="5943600"/>
              <a:chExt cx="685800" cy="457200"/>
            </a:xfrm>
          </p:grpSpPr>
          <p:sp>
            <p:nvSpPr>
              <p:cNvPr id="160" name="Rectangle 159"/>
              <p:cNvSpPr/>
              <p:nvPr/>
            </p:nvSpPr>
            <p:spPr bwMode="auto">
              <a:xfrm>
                <a:off x="5258277" y="6096000"/>
                <a:ext cx="532923" cy="304800"/>
              </a:xfrm>
              <a:prstGeom prst="rect">
                <a:avLst/>
              </a:prstGeom>
              <a:solidFill>
                <a:schemeClr val="accent1">
                  <a:lumMod val="20000"/>
                  <a:lumOff val="80000"/>
                </a:schemeClr>
              </a:solidFill>
              <a:ln w="28575" cap="flat" cmpd="sng" algn="ctr">
                <a:solidFill>
                  <a:schemeClr val="tx1">
                    <a:lumMod val="65000"/>
                    <a:lumOff val="35000"/>
                  </a:schemeClr>
                </a:solidFill>
                <a:prstDash val="solid"/>
                <a:round/>
                <a:headEnd type="none" w="sm" len="sm"/>
                <a:tailEnd type="none" w="sm" len="sm"/>
              </a:ln>
              <a:effectLst/>
            </p:spPr>
            <p:txBody>
              <a:bodyPr/>
              <a:lstStyle/>
              <a:p>
                <a:pPr>
                  <a:defRPr/>
                </a:pPr>
                <a:r>
                  <a:rPr lang="en-US" sz="1100" dirty="0">
                    <a:latin typeface="+mn-lt"/>
                  </a:rPr>
                  <a:t>WG’s</a:t>
                </a:r>
              </a:p>
            </p:txBody>
          </p:sp>
          <p:sp>
            <p:nvSpPr>
              <p:cNvPr id="161" name="Rectangle 160"/>
              <p:cNvSpPr/>
              <p:nvPr/>
            </p:nvSpPr>
            <p:spPr bwMode="auto">
              <a:xfrm>
                <a:off x="5181124" y="6019800"/>
                <a:ext cx="534353" cy="304800"/>
              </a:xfrm>
              <a:prstGeom prst="rect">
                <a:avLst/>
              </a:prstGeom>
              <a:solidFill>
                <a:schemeClr val="accent1">
                  <a:lumMod val="20000"/>
                  <a:lumOff val="80000"/>
                </a:schemeClr>
              </a:solidFill>
              <a:ln w="28575" cap="flat" cmpd="sng" algn="ctr">
                <a:solidFill>
                  <a:schemeClr val="tx1">
                    <a:lumMod val="65000"/>
                    <a:lumOff val="35000"/>
                  </a:schemeClr>
                </a:solidFill>
                <a:prstDash val="solid"/>
                <a:round/>
                <a:headEnd type="none" w="sm" len="sm"/>
                <a:tailEnd type="none" w="sm" len="sm"/>
              </a:ln>
              <a:effectLst/>
            </p:spPr>
            <p:txBody>
              <a:bodyPr/>
              <a:lstStyle/>
              <a:p>
                <a:pPr>
                  <a:defRPr/>
                </a:pPr>
                <a:r>
                  <a:rPr lang="en-US" sz="1100" dirty="0">
                    <a:latin typeface="+mn-lt"/>
                  </a:rPr>
                  <a:t>WG’s</a:t>
                </a:r>
              </a:p>
            </p:txBody>
          </p:sp>
          <p:sp>
            <p:nvSpPr>
              <p:cNvPr id="162" name="Rectangle 161"/>
              <p:cNvSpPr/>
              <p:nvPr/>
            </p:nvSpPr>
            <p:spPr bwMode="auto">
              <a:xfrm>
                <a:off x="5105400" y="5943600"/>
                <a:ext cx="532924" cy="304800"/>
              </a:xfrm>
              <a:prstGeom prst="rect">
                <a:avLst/>
              </a:prstGeom>
              <a:solidFill>
                <a:schemeClr val="accent1">
                  <a:lumMod val="20000"/>
                  <a:lumOff val="80000"/>
                </a:schemeClr>
              </a:solidFill>
              <a:ln w="28575" cap="flat" cmpd="sng" algn="ctr">
                <a:solidFill>
                  <a:schemeClr val="tx1">
                    <a:lumMod val="65000"/>
                    <a:lumOff val="35000"/>
                  </a:schemeClr>
                </a:solidFill>
                <a:prstDash val="solid"/>
                <a:round/>
                <a:headEnd type="none" w="sm" len="sm"/>
                <a:tailEnd type="none" w="sm" len="sm"/>
              </a:ln>
              <a:effectLst/>
            </p:spPr>
            <p:txBody>
              <a:bodyPr/>
              <a:lstStyle/>
              <a:p>
                <a:pPr>
                  <a:defRPr/>
                </a:pPr>
                <a:r>
                  <a:rPr lang="en-US" sz="1100" dirty="0">
                    <a:latin typeface="+mn-lt"/>
                  </a:rPr>
                  <a:t>WG’s</a:t>
                </a:r>
              </a:p>
            </p:txBody>
          </p:sp>
        </p:grpSp>
        <p:grpSp>
          <p:nvGrpSpPr>
            <p:cNvPr id="21" name="Group 447"/>
            <p:cNvGrpSpPr>
              <a:grpSpLocks/>
            </p:cNvGrpSpPr>
            <p:nvPr/>
          </p:nvGrpSpPr>
          <p:grpSpPr bwMode="auto">
            <a:xfrm>
              <a:off x="5638808" y="6019800"/>
              <a:ext cx="762001" cy="457200"/>
              <a:chOff x="5105400" y="5943600"/>
              <a:chExt cx="685800" cy="457200"/>
            </a:xfrm>
          </p:grpSpPr>
          <p:sp>
            <p:nvSpPr>
              <p:cNvPr id="157" name="Rectangle 156"/>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3D86FD"/>
                </a:solidFill>
                <a:prstDash val="solid"/>
                <a:round/>
                <a:headEnd type="none" w="sm" len="sm"/>
                <a:tailEnd type="none" w="sm" len="sm"/>
              </a:ln>
              <a:effectLst/>
            </p:spPr>
            <p:txBody>
              <a:bodyPr/>
              <a:lstStyle/>
              <a:p>
                <a:pPr>
                  <a:defRPr/>
                </a:pPr>
                <a:r>
                  <a:rPr lang="en-US" sz="1100" dirty="0">
                    <a:latin typeface="+mn-lt"/>
                  </a:rPr>
                  <a:t>WG’s</a:t>
                </a:r>
              </a:p>
            </p:txBody>
          </p:sp>
          <p:sp>
            <p:nvSpPr>
              <p:cNvPr id="158" name="Rectangle 157"/>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3D86FD"/>
                </a:solidFill>
                <a:prstDash val="solid"/>
                <a:round/>
                <a:headEnd type="none" w="sm" len="sm"/>
                <a:tailEnd type="none" w="sm" len="sm"/>
              </a:ln>
              <a:effectLst/>
            </p:spPr>
            <p:txBody>
              <a:bodyPr/>
              <a:lstStyle/>
              <a:p>
                <a:pPr>
                  <a:defRPr/>
                </a:pPr>
                <a:r>
                  <a:rPr lang="en-US" sz="1100" dirty="0">
                    <a:latin typeface="+mn-lt"/>
                  </a:rPr>
                  <a:t>WG’s</a:t>
                </a:r>
              </a:p>
            </p:txBody>
          </p:sp>
          <p:sp>
            <p:nvSpPr>
              <p:cNvPr id="159" name="Rectangle 158"/>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3D86FD"/>
                </a:solidFill>
                <a:prstDash val="solid"/>
                <a:round/>
                <a:headEnd type="none" w="sm" len="sm"/>
                <a:tailEnd type="none" w="sm" len="sm"/>
              </a:ln>
              <a:effectLst/>
            </p:spPr>
            <p:txBody>
              <a:bodyPr/>
              <a:lstStyle/>
              <a:p>
                <a:pPr>
                  <a:defRPr/>
                </a:pPr>
                <a:r>
                  <a:rPr lang="en-US" sz="1100" dirty="0">
                    <a:latin typeface="+mn-lt"/>
                  </a:rPr>
                  <a:t>WG’s</a:t>
                </a:r>
              </a:p>
            </p:txBody>
          </p:sp>
        </p:grpSp>
        <p:grpSp>
          <p:nvGrpSpPr>
            <p:cNvPr id="22" name="Group 453"/>
            <p:cNvGrpSpPr>
              <a:grpSpLocks/>
            </p:cNvGrpSpPr>
            <p:nvPr/>
          </p:nvGrpSpPr>
          <p:grpSpPr bwMode="auto">
            <a:xfrm>
              <a:off x="6324608" y="5943600"/>
              <a:ext cx="762001" cy="457200"/>
              <a:chOff x="5105400" y="5943600"/>
              <a:chExt cx="685800" cy="457200"/>
            </a:xfrm>
          </p:grpSpPr>
          <p:sp>
            <p:nvSpPr>
              <p:cNvPr id="154" name="Rectangle 153"/>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33CC33"/>
                </a:solidFill>
                <a:prstDash val="solid"/>
                <a:round/>
                <a:headEnd type="none" w="sm" len="sm"/>
                <a:tailEnd type="none" w="sm" len="sm"/>
              </a:ln>
              <a:effectLst/>
            </p:spPr>
            <p:txBody>
              <a:bodyPr/>
              <a:lstStyle/>
              <a:p>
                <a:pPr>
                  <a:defRPr/>
                </a:pPr>
                <a:r>
                  <a:rPr lang="en-US" sz="1100" dirty="0">
                    <a:latin typeface="+mn-lt"/>
                  </a:rPr>
                  <a:t>WG’s</a:t>
                </a:r>
              </a:p>
            </p:txBody>
          </p:sp>
          <p:sp>
            <p:nvSpPr>
              <p:cNvPr id="155" name="Rectangle 154"/>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33CC33"/>
                </a:solidFill>
                <a:prstDash val="solid"/>
                <a:round/>
                <a:headEnd type="none" w="sm" len="sm"/>
                <a:tailEnd type="none" w="sm" len="sm"/>
              </a:ln>
              <a:effectLst/>
            </p:spPr>
            <p:txBody>
              <a:bodyPr/>
              <a:lstStyle/>
              <a:p>
                <a:pPr>
                  <a:defRPr/>
                </a:pPr>
                <a:r>
                  <a:rPr lang="en-US" sz="1100" dirty="0">
                    <a:latin typeface="+mn-lt"/>
                  </a:rPr>
                  <a:t>WG’s</a:t>
                </a:r>
              </a:p>
            </p:txBody>
          </p:sp>
          <p:sp>
            <p:nvSpPr>
              <p:cNvPr id="156" name="Rectangle 155"/>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33CC33"/>
                </a:solidFill>
                <a:prstDash val="solid"/>
                <a:round/>
                <a:headEnd type="none" w="sm" len="sm"/>
                <a:tailEnd type="none" w="sm" len="sm"/>
              </a:ln>
              <a:effectLst/>
            </p:spPr>
            <p:txBody>
              <a:bodyPr/>
              <a:lstStyle/>
              <a:p>
                <a:pPr>
                  <a:defRPr/>
                </a:pPr>
                <a:r>
                  <a:rPr lang="en-US" sz="1100" dirty="0">
                    <a:latin typeface="+mn-lt"/>
                  </a:rPr>
                  <a:t>WG’s</a:t>
                </a:r>
              </a:p>
            </p:txBody>
          </p:sp>
        </p:grpSp>
        <p:grpSp>
          <p:nvGrpSpPr>
            <p:cNvPr id="23" name="Group 458"/>
            <p:cNvGrpSpPr>
              <a:grpSpLocks/>
            </p:cNvGrpSpPr>
            <p:nvPr/>
          </p:nvGrpSpPr>
          <p:grpSpPr bwMode="auto">
            <a:xfrm>
              <a:off x="6858008" y="6019800"/>
              <a:ext cx="762001" cy="457200"/>
              <a:chOff x="5105400" y="5943600"/>
              <a:chExt cx="685800" cy="457200"/>
            </a:xfrm>
          </p:grpSpPr>
          <p:sp>
            <p:nvSpPr>
              <p:cNvPr id="150" name="Rectangle 149"/>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FF9900"/>
                </a:solidFill>
                <a:prstDash val="solid"/>
                <a:round/>
                <a:headEnd type="none" w="sm" len="sm"/>
                <a:tailEnd type="none" w="sm" len="sm"/>
              </a:ln>
              <a:effectLst/>
            </p:spPr>
            <p:txBody>
              <a:bodyPr/>
              <a:lstStyle/>
              <a:p>
                <a:pPr>
                  <a:defRPr/>
                </a:pPr>
                <a:r>
                  <a:rPr lang="en-US" sz="1100" dirty="0">
                    <a:latin typeface="+mn-lt"/>
                  </a:rPr>
                  <a:t>WG’s</a:t>
                </a:r>
              </a:p>
            </p:txBody>
          </p:sp>
          <p:sp>
            <p:nvSpPr>
              <p:cNvPr id="152" name="Rectangle 151"/>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FF9900"/>
                </a:solidFill>
                <a:prstDash val="solid"/>
                <a:round/>
                <a:headEnd type="none" w="sm" len="sm"/>
                <a:tailEnd type="none" w="sm" len="sm"/>
              </a:ln>
              <a:effectLst/>
            </p:spPr>
            <p:txBody>
              <a:bodyPr/>
              <a:lstStyle/>
              <a:p>
                <a:pPr>
                  <a:defRPr/>
                </a:pPr>
                <a:r>
                  <a:rPr lang="en-US" sz="1100" dirty="0">
                    <a:latin typeface="+mn-lt"/>
                  </a:rPr>
                  <a:t>WG’s</a:t>
                </a:r>
              </a:p>
            </p:txBody>
          </p:sp>
          <p:sp>
            <p:nvSpPr>
              <p:cNvPr id="153" name="Rectangle 152"/>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FF9900"/>
                </a:solidFill>
                <a:prstDash val="solid"/>
                <a:round/>
                <a:headEnd type="none" w="sm" len="sm"/>
                <a:tailEnd type="none" w="sm" len="sm"/>
              </a:ln>
              <a:effectLst/>
            </p:spPr>
            <p:txBody>
              <a:bodyPr/>
              <a:lstStyle/>
              <a:p>
                <a:pPr>
                  <a:defRPr/>
                </a:pPr>
                <a:r>
                  <a:rPr lang="en-US" sz="1100" dirty="0">
                    <a:latin typeface="+mn-lt"/>
                  </a:rPr>
                  <a:t>WG’s</a:t>
                </a:r>
              </a:p>
            </p:txBody>
          </p:sp>
        </p:grpSp>
        <p:grpSp>
          <p:nvGrpSpPr>
            <p:cNvPr id="24" name="Group 504"/>
            <p:cNvGrpSpPr>
              <a:grpSpLocks/>
            </p:cNvGrpSpPr>
            <p:nvPr/>
          </p:nvGrpSpPr>
          <p:grpSpPr bwMode="auto">
            <a:xfrm>
              <a:off x="7543808" y="5943600"/>
              <a:ext cx="762001" cy="457200"/>
              <a:chOff x="5105400" y="5943600"/>
              <a:chExt cx="685800" cy="457200"/>
            </a:xfrm>
          </p:grpSpPr>
          <p:sp>
            <p:nvSpPr>
              <p:cNvPr id="147" name="Rectangle 146"/>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FF66FF"/>
                </a:solidFill>
                <a:prstDash val="solid"/>
                <a:round/>
                <a:headEnd type="none" w="sm" len="sm"/>
                <a:tailEnd type="none" w="sm" len="sm"/>
              </a:ln>
              <a:effectLst/>
            </p:spPr>
            <p:txBody>
              <a:bodyPr/>
              <a:lstStyle/>
              <a:p>
                <a:pPr>
                  <a:defRPr/>
                </a:pPr>
                <a:r>
                  <a:rPr lang="en-US" sz="1100" dirty="0">
                    <a:latin typeface="+mn-lt"/>
                  </a:rPr>
                  <a:t>WG’s</a:t>
                </a:r>
              </a:p>
            </p:txBody>
          </p:sp>
          <p:sp>
            <p:nvSpPr>
              <p:cNvPr id="148" name="Rectangle 147"/>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FF66FF"/>
                </a:solidFill>
                <a:prstDash val="solid"/>
                <a:round/>
                <a:headEnd type="none" w="sm" len="sm"/>
                <a:tailEnd type="none" w="sm" len="sm"/>
              </a:ln>
              <a:effectLst/>
            </p:spPr>
            <p:txBody>
              <a:bodyPr/>
              <a:lstStyle/>
              <a:p>
                <a:pPr>
                  <a:defRPr/>
                </a:pPr>
                <a:r>
                  <a:rPr lang="en-US" sz="1100" dirty="0">
                    <a:latin typeface="+mn-lt"/>
                  </a:rPr>
                  <a:t>WG’s</a:t>
                </a:r>
              </a:p>
            </p:txBody>
          </p:sp>
          <p:sp>
            <p:nvSpPr>
              <p:cNvPr id="149" name="Rectangle 148"/>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FF66FF"/>
                </a:solidFill>
                <a:prstDash val="solid"/>
                <a:round/>
                <a:headEnd type="none" w="sm" len="sm"/>
                <a:tailEnd type="none" w="sm" len="sm"/>
              </a:ln>
              <a:effectLst/>
            </p:spPr>
            <p:txBody>
              <a:bodyPr/>
              <a:lstStyle/>
              <a:p>
                <a:pPr>
                  <a:defRPr/>
                </a:pPr>
                <a:r>
                  <a:rPr lang="en-US" sz="1100" dirty="0">
                    <a:latin typeface="+mn-lt"/>
                  </a:rPr>
                  <a:t>WG’s</a:t>
                </a:r>
              </a:p>
            </p:txBody>
          </p:sp>
        </p:grpSp>
        <p:grpSp>
          <p:nvGrpSpPr>
            <p:cNvPr id="25" name="Group 511"/>
            <p:cNvGrpSpPr>
              <a:grpSpLocks/>
            </p:cNvGrpSpPr>
            <p:nvPr/>
          </p:nvGrpSpPr>
          <p:grpSpPr bwMode="auto">
            <a:xfrm>
              <a:off x="8077208" y="6019800"/>
              <a:ext cx="762001" cy="457200"/>
              <a:chOff x="5105400" y="5943600"/>
              <a:chExt cx="685800" cy="457200"/>
            </a:xfrm>
          </p:grpSpPr>
          <p:sp>
            <p:nvSpPr>
              <p:cNvPr id="144" name="Rectangle 143"/>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FF0000"/>
                </a:solidFill>
                <a:prstDash val="solid"/>
                <a:round/>
                <a:headEnd type="none" w="sm" len="sm"/>
                <a:tailEnd type="none" w="sm" len="sm"/>
              </a:ln>
              <a:effectLst/>
            </p:spPr>
            <p:txBody>
              <a:bodyPr/>
              <a:lstStyle/>
              <a:p>
                <a:pPr>
                  <a:defRPr/>
                </a:pPr>
                <a:r>
                  <a:rPr lang="en-US" sz="1100" dirty="0">
                    <a:latin typeface="+mn-lt"/>
                  </a:rPr>
                  <a:t>WG’s</a:t>
                </a:r>
              </a:p>
            </p:txBody>
          </p:sp>
          <p:sp>
            <p:nvSpPr>
              <p:cNvPr id="145" name="Rectangle 144"/>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FF0000"/>
                </a:solidFill>
                <a:prstDash val="solid"/>
                <a:round/>
                <a:headEnd type="none" w="sm" len="sm"/>
                <a:tailEnd type="none" w="sm" len="sm"/>
              </a:ln>
              <a:effectLst/>
            </p:spPr>
            <p:txBody>
              <a:bodyPr/>
              <a:lstStyle/>
              <a:p>
                <a:pPr>
                  <a:defRPr/>
                </a:pPr>
                <a:r>
                  <a:rPr lang="en-US" sz="1100" dirty="0">
                    <a:latin typeface="+mn-lt"/>
                  </a:rPr>
                  <a:t>WG’s</a:t>
                </a:r>
              </a:p>
            </p:txBody>
          </p:sp>
          <p:sp>
            <p:nvSpPr>
              <p:cNvPr id="146" name="Rectangle 145"/>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FF0000"/>
                </a:solidFill>
                <a:prstDash val="solid"/>
                <a:round/>
                <a:headEnd type="none" w="sm" len="sm"/>
                <a:tailEnd type="none" w="sm" len="sm"/>
              </a:ln>
              <a:effectLst/>
            </p:spPr>
            <p:txBody>
              <a:bodyPr/>
              <a:lstStyle/>
              <a:p>
                <a:pPr>
                  <a:defRPr/>
                </a:pPr>
                <a:r>
                  <a:rPr lang="en-US" sz="1100" dirty="0">
                    <a:latin typeface="+mn-lt"/>
                  </a:rPr>
                  <a:t>WG’s</a:t>
                </a:r>
              </a:p>
            </p:txBody>
          </p:sp>
        </p:grpSp>
        <p:cxnSp>
          <p:nvCxnSpPr>
            <p:cNvPr id="138" name="Straight Connector 137"/>
            <p:cNvCxnSpPr/>
            <p:nvPr/>
          </p:nvCxnSpPr>
          <p:spPr bwMode="auto">
            <a:xfrm rot="5400000">
              <a:off x="6853428" y="5862825"/>
              <a:ext cx="313947" cy="0"/>
            </a:xfrm>
            <a:prstGeom prst="line">
              <a:avLst/>
            </a:prstGeom>
            <a:solidFill>
              <a:schemeClr val="accent1"/>
            </a:solidFill>
            <a:ln w="28575" cap="flat" cmpd="sng" algn="ctr">
              <a:solidFill>
                <a:srgbClr val="FF9900"/>
              </a:solidFill>
              <a:prstDash val="solid"/>
              <a:round/>
              <a:headEnd type="none" w="sm" len="sm"/>
              <a:tailEnd type="none" w="sm" len="sm"/>
            </a:ln>
            <a:effectLst/>
          </p:spPr>
        </p:cxnSp>
        <p:cxnSp>
          <p:nvCxnSpPr>
            <p:cNvPr id="139" name="Straight Connector 138"/>
            <p:cNvCxnSpPr/>
            <p:nvPr/>
          </p:nvCxnSpPr>
          <p:spPr bwMode="auto">
            <a:xfrm rot="5400000">
              <a:off x="5634228" y="5862825"/>
              <a:ext cx="313947" cy="0"/>
            </a:xfrm>
            <a:prstGeom prst="line">
              <a:avLst/>
            </a:prstGeom>
            <a:solidFill>
              <a:schemeClr val="accent1"/>
            </a:solidFill>
            <a:ln w="28575" cap="flat" cmpd="sng" algn="ctr">
              <a:solidFill>
                <a:srgbClr val="3D86FD"/>
              </a:solidFill>
              <a:prstDash val="solid"/>
              <a:round/>
              <a:headEnd type="none" w="sm" len="sm"/>
              <a:tailEnd type="none" w="sm" len="sm"/>
            </a:ln>
            <a:effectLst/>
          </p:spPr>
        </p:cxnSp>
        <p:cxnSp>
          <p:nvCxnSpPr>
            <p:cNvPr id="140" name="Straight Connector 139"/>
            <p:cNvCxnSpPr/>
            <p:nvPr/>
          </p:nvCxnSpPr>
          <p:spPr bwMode="auto">
            <a:xfrm rot="5400000">
              <a:off x="8133881" y="5862825"/>
              <a:ext cx="313947" cy="0"/>
            </a:xfrm>
            <a:prstGeom prst="line">
              <a:avLst/>
            </a:prstGeom>
            <a:solidFill>
              <a:schemeClr val="accent1"/>
            </a:solidFill>
            <a:ln w="28575" cap="flat" cmpd="sng" algn="ctr">
              <a:solidFill>
                <a:srgbClr val="FF0000"/>
              </a:solidFill>
              <a:prstDash val="solid"/>
              <a:round/>
              <a:headEnd type="none" w="sm" len="sm"/>
              <a:tailEnd type="none" w="sm" len="sm"/>
            </a:ln>
            <a:effectLst/>
          </p:spPr>
        </p:cxnSp>
        <p:cxnSp>
          <p:nvCxnSpPr>
            <p:cNvPr id="141" name="Straight Connector 140"/>
            <p:cNvCxnSpPr/>
            <p:nvPr/>
          </p:nvCxnSpPr>
          <p:spPr bwMode="auto">
            <a:xfrm rot="5400000">
              <a:off x="4878387" y="5561013"/>
              <a:ext cx="760413" cy="1588"/>
            </a:xfrm>
            <a:prstGeom prst="line">
              <a:avLst/>
            </a:prstGeom>
            <a:solidFill>
              <a:schemeClr val="accent1"/>
            </a:solidFill>
            <a:ln w="28575" cap="flat" cmpd="sng" algn="ctr">
              <a:solidFill>
                <a:schemeClr val="tx1">
                  <a:lumMod val="65000"/>
                  <a:lumOff val="35000"/>
                </a:schemeClr>
              </a:solidFill>
              <a:prstDash val="solid"/>
              <a:round/>
              <a:headEnd type="none" w="sm" len="sm"/>
              <a:tailEnd type="none" w="sm" len="sm"/>
            </a:ln>
            <a:effectLst/>
          </p:spPr>
        </p:cxnSp>
        <p:cxnSp>
          <p:nvCxnSpPr>
            <p:cNvPr id="142" name="Straight Connector 141"/>
            <p:cNvCxnSpPr/>
            <p:nvPr/>
          </p:nvCxnSpPr>
          <p:spPr bwMode="auto">
            <a:xfrm rot="5400000">
              <a:off x="6097587" y="5561013"/>
              <a:ext cx="760413" cy="1588"/>
            </a:xfrm>
            <a:prstGeom prst="line">
              <a:avLst/>
            </a:prstGeom>
            <a:solidFill>
              <a:schemeClr val="accent1"/>
            </a:solidFill>
            <a:ln w="28575" cap="flat" cmpd="sng" algn="ctr">
              <a:solidFill>
                <a:srgbClr val="33CC33"/>
              </a:solidFill>
              <a:prstDash val="solid"/>
              <a:round/>
              <a:headEnd type="none" w="sm" len="sm"/>
              <a:tailEnd type="none" w="sm" len="sm"/>
            </a:ln>
            <a:effectLst/>
          </p:spPr>
        </p:cxnSp>
        <p:cxnSp>
          <p:nvCxnSpPr>
            <p:cNvPr id="143" name="Straight Connector 142"/>
            <p:cNvCxnSpPr/>
            <p:nvPr/>
          </p:nvCxnSpPr>
          <p:spPr bwMode="auto">
            <a:xfrm rot="5400000">
              <a:off x="7316787" y="5561013"/>
              <a:ext cx="760413" cy="1588"/>
            </a:xfrm>
            <a:prstGeom prst="line">
              <a:avLst/>
            </a:prstGeom>
            <a:solidFill>
              <a:schemeClr val="accent1"/>
            </a:solidFill>
            <a:ln w="28575" cap="flat" cmpd="sng" algn="ctr">
              <a:solidFill>
                <a:srgbClr val="FF66FF"/>
              </a:solidFill>
              <a:prstDash val="solid"/>
              <a:round/>
              <a:headEnd type="none" w="sm" len="sm"/>
              <a:tailEnd type="none" w="sm" len="sm"/>
            </a:ln>
            <a:effectLst/>
          </p:spPr>
        </p:cxnSp>
      </p:grpSp>
      <p:sp>
        <p:nvSpPr>
          <p:cNvPr id="124" name="Slide Number Placeholder 123"/>
          <p:cNvSpPr>
            <a:spLocks noGrp="1"/>
          </p:cNvSpPr>
          <p:nvPr>
            <p:ph type="sldNum" sz="quarter" idx="10"/>
          </p:nvPr>
        </p:nvSpPr>
        <p:spPr/>
        <p:txBody>
          <a:bodyPr/>
          <a:lstStyle/>
          <a:p>
            <a:pPr>
              <a:defRPr/>
            </a:pPr>
            <a:fld id="{C246DBB5-1FC3-4A7F-A21A-11B4D61A50B2}" type="slidenum">
              <a:rPr lang="en-US" smtClean="0"/>
              <a:pPr>
                <a:defRPr/>
              </a:pPr>
              <a:t>11</a:t>
            </a:fld>
            <a:endParaRPr lang="en-US"/>
          </a:p>
        </p:txBody>
      </p:sp>
      <p:sp>
        <p:nvSpPr>
          <p:cNvPr id="131" name="Vertical Scroll 130"/>
          <p:cNvSpPr/>
          <p:nvPr/>
        </p:nvSpPr>
        <p:spPr bwMode="auto">
          <a:xfrm>
            <a:off x="7456488" y="5943600"/>
            <a:ext cx="709612" cy="552450"/>
          </a:xfrm>
          <a:prstGeom prst="verticalScroll">
            <a:avLst/>
          </a:prstGeom>
          <a:solidFill>
            <a:schemeClr val="accent1">
              <a:lumMod val="75000"/>
            </a:schemeClr>
          </a:solidFill>
          <a:ln w="28575">
            <a:solidFill>
              <a:schemeClr val="tx1"/>
            </a:solidFill>
            <a:miter lim="800000"/>
            <a:headEnd/>
            <a:tailEnd/>
          </a:ln>
        </p:spPr>
        <p:txBody>
          <a:bodyPr lIns="0" tIns="0" rIns="0" bIns="0" anchor="ctr"/>
          <a:lstStyle/>
          <a:p>
            <a:pPr algn="ctr">
              <a:defRPr/>
            </a:pPr>
            <a:r>
              <a:rPr lang="en-US" sz="1100" b="1" dirty="0">
                <a:solidFill>
                  <a:schemeClr val="bg1"/>
                </a:solidFill>
                <a:latin typeface="+mn-lt"/>
              </a:rPr>
              <a:t>CCSDS</a:t>
            </a:r>
            <a:endParaRPr lang="en-US" sz="1050" b="1" dirty="0">
              <a:solidFill>
                <a:schemeClr val="bg1"/>
              </a:solidFill>
              <a:latin typeface="+mn-lt"/>
            </a:endParaRPr>
          </a:p>
        </p:txBody>
      </p:sp>
      <p:sp>
        <p:nvSpPr>
          <p:cNvPr id="132" name="Vertical Scroll 131"/>
          <p:cNvSpPr/>
          <p:nvPr/>
        </p:nvSpPr>
        <p:spPr bwMode="auto">
          <a:xfrm>
            <a:off x="6051550" y="3173413"/>
            <a:ext cx="709613" cy="552450"/>
          </a:xfrm>
          <a:prstGeom prst="verticalScroll">
            <a:avLst/>
          </a:prstGeom>
          <a:solidFill>
            <a:srgbClr val="00B050"/>
          </a:solidFill>
          <a:ln w="28575">
            <a:solidFill>
              <a:schemeClr val="tx1"/>
            </a:solidFill>
            <a:miter lim="800000"/>
            <a:headEnd/>
            <a:tailEnd/>
          </a:ln>
        </p:spPr>
        <p:txBody>
          <a:bodyPr lIns="0" tIns="0" rIns="0" bIns="0" anchor="ctr"/>
          <a:lstStyle/>
          <a:p>
            <a:pPr algn="ctr">
              <a:defRPr/>
            </a:pPr>
            <a:r>
              <a:rPr lang="en-US" sz="1800" b="1" dirty="0">
                <a:solidFill>
                  <a:schemeClr val="bg1"/>
                </a:solidFill>
                <a:latin typeface="+mn-lt"/>
              </a:rPr>
              <a:t>ISO</a:t>
            </a:r>
          </a:p>
        </p:txBody>
      </p:sp>
      <p:sp>
        <p:nvSpPr>
          <p:cNvPr id="134" name="Rectangle 133"/>
          <p:cNvSpPr/>
          <p:nvPr/>
        </p:nvSpPr>
        <p:spPr bwMode="auto">
          <a:xfrm>
            <a:off x="7162800" y="2133600"/>
            <a:ext cx="1752600" cy="228600"/>
          </a:xfrm>
          <a:prstGeom prst="rect">
            <a:avLst/>
          </a:prstGeom>
          <a:solidFill>
            <a:schemeClr val="accent2"/>
          </a:solidFill>
          <a:ln w="6350">
            <a:solidFill>
              <a:schemeClr val="tx1"/>
            </a:solidFill>
            <a:miter lim="800000"/>
            <a:headEnd/>
            <a:tailEnd/>
          </a:ln>
        </p:spPr>
        <p:txBody>
          <a:bodyPr wrap="none" anchor="ctr"/>
          <a:lstStyle/>
          <a:p>
            <a:r>
              <a:rPr lang="en-US" sz="1400" dirty="0">
                <a:solidFill>
                  <a:schemeClr val="bg1"/>
                </a:solidFill>
                <a:latin typeface="+mn-lt"/>
              </a:rPr>
              <a:t>Missions / Programs</a:t>
            </a:r>
          </a:p>
        </p:txBody>
      </p:sp>
    </p:spTree>
    <p:extLst>
      <p:ext uri="{BB962C8B-B14F-4D97-AF65-F5344CB8AC3E}">
        <p14:creationId xmlns:p14="http://schemas.microsoft.com/office/powerpoint/2010/main" val="30521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72274 -0.12106 " pathEditMode="relative" ptsTypes="AA">
                                      <p:cBhvr>
                                        <p:cTn id="6" dur="2000" fill="hold"/>
                                        <p:tgtEl>
                                          <p:spTgt spid="134"/>
                                        </p:tgtEl>
                                        <p:attrNameLst>
                                          <p:attrName>ppt_x</p:attrName>
                                          <p:attrName>ppt_y</p:attrName>
                                        </p:attrNameLst>
                                      </p:cBhvr>
                                    </p:animMotion>
                                  </p:childTnLst>
                                </p:cTn>
                              </p:par>
                              <p:par>
                                <p:cTn id="7" presetID="6" presetClass="emph" presetSubtype="0" fill="hold" grpId="1" nodeType="withEffect">
                                  <p:stCondLst>
                                    <p:cond delay="0"/>
                                  </p:stCondLst>
                                  <p:childTnLst>
                                    <p:animScale>
                                      <p:cBhvr>
                                        <p:cTn id="8" dur="2000" fill="hold"/>
                                        <p:tgtEl>
                                          <p:spTgt spid="134"/>
                                        </p:tgtEl>
                                      </p:cBhvr>
                                      <p:by x="150000" y="150000"/>
                                    </p:animScale>
                                  </p:childTnLst>
                                </p:cTn>
                              </p:par>
                              <p:par>
                                <p:cTn id="9" presetID="6" presetClass="emph" presetSubtype="0" fill="hold" nodeType="withEffect">
                                  <p:stCondLst>
                                    <p:cond delay="0"/>
                                  </p:stCondLst>
                                  <p:childTnLst>
                                    <p:animScale>
                                      <p:cBhvr>
                                        <p:cTn id="10" dur="500" fill="hold"/>
                                        <p:tgtEl>
                                          <p:spTgt spid="13"/>
                                        </p:tgtEl>
                                      </p:cBhvr>
                                      <p:by x="200000" y="200000"/>
                                    </p:animScale>
                                  </p:childTnLst>
                                </p:cTn>
                              </p:par>
                              <p:par>
                                <p:cTn id="11" presetID="0" presetClass="path" presetSubtype="0" accel="50000" decel="50000" fill="hold" nodeType="withEffect">
                                  <p:stCondLst>
                                    <p:cond delay="0"/>
                                  </p:stCondLst>
                                  <p:childTnLst>
                                    <p:animMotion origin="layout" path="M -3.33333E-6 -3.7037E-7 L 0.15782 -0.05532 " pathEditMode="relative" ptsTypes="AA">
                                      <p:cBhvr>
                                        <p:cTn id="12" dur="500" fill="hold"/>
                                        <p:tgtEl>
                                          <p:spTgt spid="13"/>
                                        </p:tgtEl>
                                        <p:attrNameLst>
                                          <p:attrName>ppt_x</p:attrName>
                                          <p:attrName>ppt_y</p:attrName>
                                        </p:attrNameLst>
                                      </p:cBhvr>
                                    </p:animMotion>
                                  </p:childTnLst>
                                </p:cTn>
                              </p:par>
                            </p:childTnLst>
                          </p:cTn>
                        </p:par>
                        <p:par>
                          <p:cTn id="13" fill="hold">
                            <p:stCondLst>
                              <p:cond delay="2000"/>
                            </p:stCondLst>
                            <p:childTnLst>
                              <p:par>
                                <p:cTn id="14" presetID="2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250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3000"/>
                            </p:stCondLst>
                            <p:childTnLst>
                              <p:par>
                                <p:cTn id="22" presetID="22" presetClass="entr" presetSubtype="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165"/>
                                        </p:tgtEl>
                                        <p:attrNameLst>
                                          <p:attrName>style.visibility</p:attrName>
                                        </p:attrNameLst>
                                      </p:cBhvr>
                                      <p:to>
                                        <p:strVal val="visible"/>
                                      </p:to>
                                    </p:set>
                                    <p:animEffect transition="in" filter="wipe(up)">
                                      <p:cBhvr>
                                        <p:cTn id="33" dur="500"/>
                                        <p:tgtEl>
                                          <p:spTgt spid="165"/>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par>
                                <p:cTn id="38" presetID="22" presetClass="exit" presetSubtype="4" fill="hold" nodeType="withEffect">
                                  <p:stCondLst>
                                    <p:cond delay="0"/>
                                  </p:stCondLst>
                                  <p:childTnLst>
                                    <p:animEffect transition="out" filter="wipe(down)">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31"/>
                                        </p:tgtEl>
                                        <p:attrNameLst>
                                          <p:attrName>style.visibility</p:attrName>
                                        </p:attrNameLst>
                                      </p:cBhvr>
                                      <p:to>
                                        <p:strVal val="visible"/>
                                      </p:to>
                                    </p:set>
                                    <p:animEffect transition="in" filter="wipe(down)">
                                      <p:cBhvr>
                                        <p:cTn id="45" dur="500"/>
                                        <p:tgtEl>
                                          <p:spTgt spid="131"/>
                                        </p:tgtEl>
                                      </p:cBhvr>
                                    </p:animEffect>
                                  </p:childTnLst>
                                </p:cTn>
                              </p:par>
                            </p:childTnLst>
                          </p:cTn>
                        </p:par>
                        <p:par>
                          <p:cTn id="46" fill="hold">
                            <p:stCondLst>
                              <p:cond delay="500"/>
                            </p:stCondLst>
                            <p:childTnLst>
                              <p:par>
                                <p:cTn id="47" presetID="0" presetClass="path" presetSubtype="0" accel="50000" decel="50000" fill="hold" nodeType="afterEffect">
                                  <p:stCondLst>
                                    <p:cond delay="0"/>
                                  </p:stCondLst>
                                  <p:childTnLst>
                                    <p:animMotion origin="layout" path="M 0 0 L 0.00173 -0.17477 " pathEditMode="relative" ptsTypes="AA">
                                      <p:cBhvr>
                                        <p:cTn id="48" dur="1000" fill="hold"/>
                                        <p:tgtEl>
                                          <p:spTgt spid="131"/>
                                        </p:tgtEl>
                                        <p:attrNameLst>
                                          <p:attrName>ppt_x</p:attrName>
                                          <p:attrName>ppt_y</p:attrName>
                                        </p:attrNameLst>
                                      </p:cBhvr>
                                    </p:animMotion>
                                  </p:childTnLst>
                                </p:cTn>
                              </p:par>
                            </p:childTnLst>
                          </p:cTn>
                        </p:par>
                        <p:par>
                          <p:cTn id="49" fill="hold">
                            <p:stCondLst>
                              <p:cond delay="1500"/>
                            </p:stCondLst>
                            <p:childTnLst>
                              <p:par>
                                <p:cTn id="50" presetID="0" presetClass="path" presetSubtype="0" accel="50000" decel="50000" fill="hold" nodeType="afterEffect">
                                  <p:stCondLst>
                                    <p:cond delay="0"/>
                                  </p:stCondLst>
                                  <p:childTnLst>
                                    <p:animMotion origin="layout" path="M 0.00173 -0.17488 L -0.15191 -0.39233 " pathEditMode="relative" rAng="0" ptsTypes="AA">
                                      <p:cBhvr>
                                        <p:cTn id="51" dur="1000" fill="hold"/>
                                        <p:tgtEl>
                                          <p:spTgt spid="131"/>
                                        </p:tgtEl>
                                        <p:attrNameLst>
                                          <p:attrName>ppt_x</p:attrName>
                                          <p:attrName>ppt_y</p:attrName>
                                        </p:attrNameLst>
                                      </p:cBhvr>
                                      <p:rCtr x="-7700" y="-10900"/>
                                    </p:animMotion>
                                  </p:childTnLst>
                                </p:cTn>
                              </p:par>
                            </p:childTnLst>
                          </p:cTn>
                        </p:par>
                        <p:par>
                          <p:cTn id="52" fill="hold">
                            <p:stCondLst>
                              <p:cond delay="25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32"/>
                                        </p:tgtEl>
                                        <p:attrNameLst>
                                          <p:attrName>style.visibility</p:attrName>
                                        </p:attrNameLst>
                                      </p:cBhvr>
                                      <p:to>
                                        <p:strVal val="visible"/>
                                      </p:to>
                                    </p:set>
                                    <p:animEffect transition="in" filter="wipe(down)">
                                      <p:cBhvr>
                                        <p:cTn id="60" dur="500"/>
                                        <p:tgtEl>
                                          <p:spTgt spid="132"/>
                                        </p:tgtEl>
                                      </p:cBhvr>
                                    </p:animEffect>
                                  </p:childTnLst>
                                </p:cTn>
                              </p:par>
                            </p:childTnLst>
                          </p:cTn>
                        </p:par>
                        <p:par>
                          <p:cTn id="61" fill="hold">
                            <p:stCondLst>
                              <p:cond delay="500"/>
                            </p:stCondLst>
                            <p:childTnLst>
                              <p:par>
                                <p:cTn id="62" presetID="10" presetClass="exit" presetSubtype="0" fill="hold" nodeType="afterEffect">
                                  <p:stCondLst>
                                    <p:cond delay="0"/>
                                  </p:stCondLst>
                                  <p:childTnLst>
                                    <p:animEffect transition="out" filter="fade">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childTnLst>
                          </p:cTn>
                        </p:par>
                        <p:par>
                          <p:cTn id="65" fill="hold">
                            <p:stCondLst>
                              <p:cond delay="1000"/>
                            </p:stCondLst>
                            <p:childTnLst>
                              <p:par>
                                <p:cTn id="66" presetID="0" presetClass="path" presetSubtype="0" accel="50000" decel="50000" fill="hold" grpId="1" nodeType="afterEffect">
                                  <p:stCondLst>
                                    <p:cond delay="0"/>
                                  </p:stCondLst>
                                  <p:childTnLst>
                                    <p:animMotion origin="layout" path="M 0.00174 0.01133 L -0.19513 -0.28707 " pathEditMode="relative" rAng="0" ptsTypes="AA">
                                      <p:cBhvr>
                                        <p:cTn id="67" dur="3000" fill="hold"/>
                                        <p:tgtEl>
                                          <p:spTgt spid="132"/>
                                        </p:tgtEl>
                                        <p:attrNameLst>
                                          <p:attrName>ppt_x</p:attrName>
                                          <p:attrName>ppt_y</p:attrName>
                                        </p:attrNameLst>
                                      </p:cBhvr>
                                      <p:rCtr x="-9800" y="-14900"/>
                                    </p:animMotion>
                                  </p:childTnLst>
                                </p:cTn>
                              </p:par>
                            </p:childTnLst>
                          </p:cTn>
                        </p:par>
                        <p:par>
                          <p:cTn id="68" fill="hold">
                            <p:stCondLst>
                              <p:cond delay="4000"/>
                            </p:stCondLst>
                            <p:childTnLst>
                              <p:par>
                                <p:cTn id="69" presetID="0" presetClass="path" presetSubtype="0" accel="50000" decel="50000" fill="hold" nodeType="afterEffect">
                                  <p:stCondLst>
                                    <p:cond delay="0"/>
                                  </p:stCondLst>
                                  <p:childTnLst>
                                    <p:animMotion origin="layout" path="M -0.15191 -0.39236 L -0.55347 -0.66574 " pathEditMode="relative" rAng="0" ptsTypes="AA">
                                      <p:cBhvr>
                                        <p:cTn id="70" dur="1000" fill="hold"/>
                                        <p:tgtEl>
                                          <p:spTgt spid="131"/>
                                        </p:tgtEl>
                                        <p:attrNameLst>
                                          <p:attrName>ppt_x</p:attrName>
                                          <p:attrName>ppt_y</p:attrName>
                                        </p:attrNameLst>
                                      </p:cBhvr>
                                      <p:rCtr x="-20087" y="-13681"/>
                                    </p:animMotion>
                                  </p:childTnLst>
                                </p:cTn>
                              </p:par>
                              <p:par>
                                <p:cTn id="71" presetID="0" presetClass="path" presetSubtype="0" accel="50000" decel="50000" fill="hold" nodeType="withEffect">
                                  <p:stCondLst>
                                    <p:cond delay="0"/>
                                  </p:stCondLst>
                                  <p:childTnLst>
                                    <p:animMotion origin="layout" path="M -0.19791 -0.29653 L -0.39635 -0.34074 " pathEditMode="relative" rAng="0" ptsTypes="AA">
                                      <p:cBhvr>
                                        <p:cTn id="72" dur="5000" fill="hold"/>
                                        <p:tgtEl>
                                          <p:spTgt spid="132"/>
                                        </p:tgtEl>
                                        <p:attrNameLst>
                                          <p:attrName>ppt_x</p:attrName>
                                          <p:attrName>ppt_y</p:attrName>
                                        </p:attrNameLst>
                                      </p:cBhvr>
                                      <p:rCtr x="-9900" y="-2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P spid="131" grpId="0" animBg="1"/>
      <p:bldP spid="132" grpId="0" animBg="1"/>
      <p:bldP spid="132" grpId="1" animBg="1"/>
      <p:bldP spid="134" grpId="0" animBg="1"/>
      <p:bldP spid="13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bwMode="auto">
          <a:xfrm>
            <a:off x="1340484" y="3335411"/>
            <a:ext cx="537472" cy="537472"/>
          </a:xfrm>
          <a:prstGeom prst="ellipse">
            <a:avLst/>
          </a:prstGeom>
          <a:solidFill>
            <a:srgbClr val="92D050"/>
          </a:solidFill>
          <a:ln w="38100">
            <a:noFill/>
            <a:round/>
            <a:headEnd/>
            <a:tailEnd/>
          </a:ln>
        </p:spPr>
        <p:txBody>
          <a:bodyPr wrap="none" rtlCol="0" anchor="ctr"/>
          <a:lstStyle/>
          <a:p>
            <a:pPr algn="ctr"/>
            <a:endParaRPr lang="en-US"/>
          </a:p>
        </p:txBody>
      </p:sp>
      <p:sp>
        <p:nvSpPr>
          <p:cNvPr id="14" name="Oval 13"/>
          <p:cNvSpPr/>
          <p:nvPr/>
        </p:nvSpPr>
        <p:spPr bwMode="auto">
          <a:xfrm>
            <a:off x="1326523" y="5711833"/>
            <a:ext cx="537472" cy="537472"/>
          </a:xfrm>
          <a:prstGeom prst="ellipse">
            <a:avLst/>
          </a:prstGeom>
          <a:solidFill>
            <a:srgbClr val="92D050"/>
          </a:solidFill>
          <a:ln w="38100">
            <a:noFill/>
            <a:round/>
            <a:headEnd/>
            <a:tailEnd/>
          </a:ln>
        </p:spPr>
        <p:txBody>
          <a:bodyPr wrap="none" rtlCol="0" anchor="ctr"/>
          <a:lstStyle/>
          <a:p>
            <a:pPr algn="ctr"/>
            <a:endParaRPr lang="en-US"/>
          </a:p>
        </p:txBody>
      </p:sp>
      <p:sp>
        <p:nvSpPr>
          <p:cNvPr id="13" name="Oval 12"/>
          <p:cNvSpPr/>
          <p:nvPr/>
        </p:nvSpPr>
        <p:spPr bwMode="auto">
          <a:xfrm>
            <a:off x="1340484" y="4497287"/>
            <a:ext cx="537472" cy="537472"/>
          </a:xfrm>
          <a:prstGeom prst="ellipse">
            <a:avLst/>
          </a:prstGeom>
          <a:solidFill>
            <a:srgbClr val="92D050"/>
          </a:solidFill>
          <a:ln w="38100">
            <a:noFill/>
            <a:round/>
            <a:headEnd/>
            <a:tailEnd/>
          </a:ln>
        </p:spPr>
        <p:txBody>
          <a:bodyPr wrap="none" rtlCol="0" anchor="ctr"/>
          <a:lstStyle/>
          <a:p>
            <a:pPr algn="ctr"/>
            <a:endParaRPr lang="en-US"/>
          </a:p>
        </p:txBody>
      </p:sp>
      <p:sp>
        <p:nvSpPr>
          <p:cNvPr id="12" name="Oval 11"/>
          <p:cNvSpPr/>
          <p:nvPr/>
        </p:nvSpPr>
        <p:spPr bwMode="auto">
          <a:xfrm>
            <a:off x="1327297" y="2394879"/>
            <a:ext cx="537472" cy="537472"/>
          </a:xfrm>
          <a:prstGeom prst="ellipse">
            <a:avLst/>
          </a:prstGeom>
          <a:solidFill>
            <a:srgbClr val="92D050"/>
          </a:solidFill>
          <a:ln w="38100">
            <a:noFill/>
            <a:round/>
            <a:headEnd/>
            <a:tailEnd/>
          </a:ln>
        </p:spPr>
        <p:txBody>
          <a:bodyPr wrap="none" rtlCol="0" anchor="ctr"/>
          <a:lstStyle/>
          <a:p>
            <a:pPr algn="ctr"/>
            <a:endParaRPr lang="en-US"/>
          </a:p>
        </p:txBody>
      </p:sp>
      <p:sp>
        <p:nvSpPr>
          <p:cNvPr id="11" name="Oval 10"/>
          <p:cNvSpPr/>
          <p:nvPr/>
        </p:nvSpPr>
        <p:spPr bwMode="auto">
          <a:xfrm>
            <a:off x="1340484" y="1768701"/>
            <a:ext cx="537472" cy="537472"/>
          </a:xfrm>
          <a:prstGeom prst="ellipse">
            <a:avLst/>
          </a:prstGeom>
          <a:solidFill>
            <a:srgbClr val="92D050"/>
          </a:solidFill>
          <a:ln w="38100">
            <a:noFill/>
            <a:round/>
            <a:headEnd/>
            <a:tailEnd/>
          </a:ln>
        </p:spPr>
        <p:txBody>
          <a:bodyPr wrap="none" rtlCol="0" anchor="ctr"/>
          <a:lstStyle/>
          <a:p>
            <a:pPr algn="ctr"/>
            <a:endParaRPr lang="en-US"/>
          </a:p>
        </p:txBody>
      </p:sp>
      <p:sp>
        <p:nvSpPr>
          <p:cNvPr id="4" name="Oval 3"/>
          <p:cNvSpPr/>
          <p:nvPr/>
        </p:nvSpPr>
        <p:spPr bwMode="auto">
          <a:xfrm>
            <a:off x="1340484" y="869425"/>
            <a:ext cx="537472" cy="537472"/>
          </a:xfrm>
          <a:prstGeom prst="ellipse">
            <a:avLst/>
          </a:prstGeom>
          <a:solidFill>
            <a:srgbClr val="92D050"/>
          </a:solidFill>
          <a:ln w="38100">
            <a:noFill/>
            <a:round/>
            <a:headEnd/>
            <a:tailEnd/>
          </a:ln>
        </p:spPr>
        <p:txBody>
          <a:bodyPr wrap="none" rtlCol="0" anchor="ctr"/>
          <a:lstStyle/>
          <a:p>
            <a:pPr algn="ctr"/>
            <a:endParaRPr lang="en-US"/>
          </a:p>
        </p:txBody>
      </p:sp>
      <p:sp>
        <p:nvSpPr>
          <p:cNvPr id="786443" name="Rectangle 11"/>
          <p:cNvSpPr>
            <a:spLocks noChangeArrowheads="1"/>
          </p:cNvSpPr>
          <p:nvPr/>
        </p:nvSpPr>
        <p:spPr bwMode="auto">
          <a:xfrm>
            <a:off x="1377462" y="76200"/>
            <a:ext cx="7437437" cy="411163"/>
          </a:xfrm>
          <a:prstGeom prst="rect">
            <a:avLst/>
          </a:prstGeom>
          <a:noFill/>
          <a:ln w="9525">
            <a:noFill/>
            <a:miter lim="800000"/>
            <a:headEnd/>
            <a:tailEnd/>
          </a:ln>
        </p:spPr>
        <p:txBody>
          <a:bodyPr/>
          <a:lstStyle/>
          <a:p>
            <a:pPr algn="ctr">
              <a:lnSpc>
                <a:spcPct val="90000"/>
              </a:lnSpc>
            </a:pPr>
            <a:r>
              <a:rPr lang="en-US" sz="3200" b="1" dirty="0">
                <a:solidFill>
                  <a:srgbClr val="000099"/>
                </a:solidFill>
                <a:effectLst>
                  <a:outerShdw blurRad="38100" dist="38100" dir="2700000" algn="tl">
                    <a:srgbClr val="C0C0C0"/>
                  </a:outerShdw>
                </a:effectLst>
                <a:latin typeface="Calibri" pitchFamily="34" charset="0"/>
              </a:rPr>
              <a:t>CCSDS Strategic Plan</a:t>
            </a:r>
            <a:endParaRPr lang="en-US" sz="2000" b="1" dirty="0">
              <a:solidFill>
                <a:srgbClr val="000099"/>
              </a:solidFill>
              <a:effectLst>
                <a:outerShdw blurRad="38100" dist="38100" dir="2700000" algn="tl">
                  <a:srgbClr val="C0C0C0"/>
                </a:outerShdw>
              </a:effectLst>
              <a:latin typeface="Calibri" pitchFamily="34" charset="0"/>
            </a:endParaRPr>
          </a:p>
          <a:p>
            <a:pPr algn="ctr">
              <a:lnSpc>
                <a:spcPct val="90000"/>
              </a:lnSpc>
            </a:pPr>
            <a:r>
              <a:rPr lang="en-US" sz="2000" b="1" dirty="0">
                <a:solidFill>
                  <a:srgbClr val="000099"/>
                </a:solidFill>
                <a:effectLst>
                  <a:outerShdw blurRad="38100" dist="38100" dir="2700000" algn="tl">
                    <a:srgbClr val="C0C0C0"/>
                  </a:outerShdw>
                </a:effectLst>
                <a:latin typeface="Calibri" pitchFamily="34" charset="0"/>
              </a:rPr>
              <a:t>The CCSDS Plan for the Future</a:t>
            </a:r>
          </a:p>
        </p:txBody>
      </p:sp>
      <p:sp>
        <p:nvSpPr>
          <p:cNvPr id="5" name="TextBox 4"/>
          <p:cNvSpPr txBox="1"/>
          <p:nvPr/>
        </p:nvSpPr>
        <p:spPr bwMode="auto">
          <a:xfrm>
            <a:off x="1431226" y="902839"/>
            <a:ext cx="7602463" cy="5940088"/>
          </a:xfrm>
          <a:prstGeom prst="rect">
            <a:avLst/>
          </a:prstGeom>
          <a:noFill/>
          <a:ln w="12700">
            <a:noFill/>
            <a:miter lim="800000"/>
            <a:headEnd type="none" w="sm" len="sm"/>
            <a:tailEnd type="none" w="sm" len="sm"/>
          </a:ln>
        </p:spPr>
        <p:txBody>
          <a:bodyPr wrap="square" rtlCol="0">
            <a:spAutoFit/>
          </a:bodyPr>
          <a:lstStyle/>
          <a:p>
            <a:pPr marL="457200" indent="-457200">
              <a:buFont typeface="+mj-lt"/>
              <a:buAutoNum type="arabicPeriod"/>
            </a:pPr>
            <a:r>
              <a:rPr lang="en-GB" sz="2000" b="1" dirty="0">
                <a:solidFill>
                  <a:srgbClr val="0033CC"/>
                </a:solidFill>
                <a:latin typeface="Arial" charset="0"/>
              </a:rPr>
              <a:t>Towards Cross-cutting functions and coherent architecture-wide integration</a:t>
            </a:r>
          </a:p>
          <a:p>
            <a:pPr marL="457200" indent="-457200">
              <a:buFont typeface="+mj-lt"/>
              <a:buAutoNum type="arabicPeriod"/>
            </a:pPr>
            <a:endParaRPr lang="en-GB" sz="2000" b="1" dirty="0">
              <a:solidFill>
                <a:srgbClr val="0033CC"/>
              </a:solidFill>
              <a:latin typeface="Arial" charset="0"/>
            </a:endParaRPr>
          </a:p>
          <a:p>
            <a:pPr marL="457200" indent="-457200">
              <a:buFont typeface="+mj-lt"/>
              <a:buAutoNum type="arabicPeriod"/>
            </a:pPr>
            <a:r>
              <a:rPr lang="en-GB" sz="2000" b="1" dirty="0">
                <a:solidFill>
                  <a:srgbClr val="0033CC"/>
                </a:solidFill>
                <a:latin typeface="Arial" charset="0"/>
              </a:rPr>
              <a:t>Towards standardized </a:t>
            </a:r>
            <a:r>
              <a:rPr lang="en-GB" sz="2000" b="1" dirty="0" err="1">
                <a:solidFill>
                  <a:srgbClr val="0033CC"/>
                </a:solidFill>
                <a:latin typeface="Arial" charset="0"/>
              </a:rPr>
              <a:t>Onboard</a:t>
            </a:r>
            <a:r>
              <a:rPr lang="en-GB" sz="2000" b="1" dirty="0">
                <a:solidFill>
                  <a:srgbClr val="0033CC"/>
                </a:solidFill>
                <a:latin typeface="Arial" charset="0"/>
              </a:rPr>
              <a:t> Interfaces and Services</a:t>
            </a:r>
          </a:p>
          <a:p>
            <a:pPr marL="457200" indent="-457200">
              <a:buFont typeface="+mj-lt"/>
              <a:buAutoNum type="arabicPeriod"/>
            </a:pPr>
            <a:endParaRPr lang="en-GB" sz="2000" b="1" dirty="0">
              <a:solidFill>
                <a:srgbClr val="0033CC"/>
              </a:solidFill>
              <a:latin typeface="Arial" charset="0"/>
            </a:endParaRPr>
          </a:p>
          <a:p>
            <a:pPr marL="457200" indent="-457200">
              <a:buFont typeface="+mj-lt"/>
              <a:buAutoNum type="arabicPeriod"/>
            </a:pPr>
            <a:r>
              <a:rPr lang="en-GB" sz="2000" b="1" dirty="0">
                <a:solidFill>
                  <a:srgbClr val="0033CC"/>
                </a:solidFill>
                <a:latin typeface="Arial" charset="0"/>
              </a:rPr>
              <a:t>Towards Standardized Mission Operations Services and complete Navigation Message Standardization</a:t>
            </a:r>
          </a:p>
          <a:p>
            <a:pPr marL="457200" indent="-457200">
              <a:buFont typeface="+mj-lt"/>
              <a:buAutoNum type="arabicPeriod"/>
            </a:pPr>
            <a:endParaRPr lang="en-GB" sz="2000" b="1" dirty="0">
              <a:solidFill>
                <a:srgbClr val="0033CC"/>
              </a:solidFill>
              <a:latin typeface="Arial" charset="0"/>
            </a:endParaRPr>
          </a:p>
          <a:p>
            <a:pPr marL="457200" indent="-457200">
              <a:buFont typeface="+mj-lt"/>
              <a:buAutoNum type="arabicPeriod"/>
            </a:pPr>
            <a:r>
              <a:rPr lang="en-GB" sz="2000" b="1" dirty="0">
                <a:solidFill>
                  <a:srgbClr val="0033CC"/>
                </a:solidFill>
                <a:latin typeface="Arial" charset="0"/>
              </a:rPr>
              <a:t>Towards  an extensible Space Communications Cross Support Service Management and Transfer Services</a:t>
            </a:r>
          </a:p>
          <a:p>
            <a:pPr lvl="1"/>
            <a:r>
              <a:rPr lang="en-GB" sz="2000" b="1" dirty="0">
                <a:solidFill>
                  <a:srgbClr val="0033CC"/>
                </a:solidFill>
                <a:latin typeface="Arial" charset="0"/>
              </a:rPr>
              <a:t>(Cross Support of Communications Assets) </a:t>
            </a:r>
          </a:p>
          <a:p>
            <a:pPr marL="457200" indent="-457200">
              <a:buFont typeface="+mj-lt"/>
              <a:buAutoNum type="arabicPeriod"/>
            </a:pPr>
            <a:endParaRPr lang="en-GB" sz="2000" b="1" dirty="0">
              <a:solidFill>
                <a:srgbClr val="0033CC"/>
              </a:solidFill>
              <a:latin typeface="Arial" charset="0"/>
            </a:endParaRPr>
          </a:p>
          <a:p>
            <a:pPr marL="457200" indent="-457200">
              <a:buFont typeface="+mj-lt"/>
              <a:buAutoNum type="arabicPeriod"/>
            </a:pPr>
            <a:r>
              <a:rPr lang="en-GB" sz="2000" b="1" dirty="0">
                <a:solidFill>
                  <a:srgbClr val="0033CC"/>
                </a:solidFill>
                <a:latin typeface="Arial" charset="0"/>
              </a:rPr>
              <a:t>Towards an unified Space Data Link Protocol, optical links, new sync and channel coding schemes and  compression</a:t>
            </a:r>
          </a:p>
          <a:p>
            <a:pPr marL="457200" indent="-457200">
              <a:buFont typeface="+mj-lt"/>
              <a:buAutoNum type="arabicPeriod"/>
            </a:pPr>
            <a:endParaRPr lang="en-GB" sz="2000" b="1" dirty="0">
              <a:solidFill>
                <a:srgbClr val="0033CC"/>
              </a:solidFill>
              <a:latin typeface="Arial" charset="0"/>
            </a:endParaRPr>
          </a:p>
          <a:p>
            <a:pPr marL="457200" indent="-457200">
              <a:buFont typeface="+mj-lt"/>
              <a:buAutoNum type="arabicPeriod"/>
            </a:pPr>
            <a:r>
              <a:rPr lang="en-GB" sz="2000" b="1" dirty="0">
                <a:solidFill>
                  <a:srgbClr val="0033CC"/>
                </a:solidFill>
                <a:latin typeface="Arial" charset="0"/>
              </a:rPr>
              <a:t>Towards standardized Space System Internetworking Services and the </a:t>
            </a:r>
            <a:r>
              <a:rPr lang="en-GB" sz="2000" b="1" u="sng" dirty="0">
                <a:solidFill>
                  <a:srgbClr val="0033CC"/>
                </a:solidFill>
                <a:latin typeface="Arial" charset="0"/>
              </a:rPr>
              <a:t>Solar System Internet (SSI)</a:t>
            </a:r>
          </a:p>
          <a:p>
            <a:endParaRPr lang="en-GB" sz="2000" b="1" dirty="0">
              <a:solidFill>
                <a:srgbClr val="0033CC"/>
              </a:solidFill>
              <a:latin typeface="Arial" charset="0"/>
            </a:endParaRPr>
          </a:p>
        </p:txBody>
      </p:sp>
      <p:sp>
        <p:nvSpPr>
          <p:cNvPr id="10" name="Rounded Rectangle 9"/>
          <p:cNvSpPr/>
          <p:nvPr/>
        </p:nvSpPr>
        <p:spPr bwMode="auto">
          <a:xfrm>
            <a:off x="7668095" y="5375199"/>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Mission Ops &amp;</a:t>
            </a:r>
          </a:p>
          <a:p>
            <a:pPr algn="ctr" fontAlgn="auto">
              <a:spcBef>
                <a:spcPts val="0"/>
              </a:spcBef>
              <a:spcAft>
                <a:spcPts val="0"/>
              </a:spcAft>
              <a:defRPr/>
            </a:pPr>
            <a:r>
              <a:rPr lang="en-US" sz="1050" b="1" dirty="0">
                <a:solidFill>
                  <a:srgbClr val="FFFFFF"/>
                </a:solidFill>
                <a:latin typeface="Arial Narrow"/>
                <a:cs typeface="Arial Narrow"/>
              </a:rPr>
              <a:t>Info Mgt Services</a:t>
            </a:r>
          </a:p>
        </p:txBody>
      </p:sp>
      <p:sp>
        <p:nvSpPr>
          <p:cNvPr id="15" name="Rounded Rectangle 14"/>
          <p:cNvSpPr/>
          <p:nvPr/>
        </p:nvSpPr>
        <p:spPr bwMode="auto">
          <a:xfrm>
            <a:off x="7138190" y="4831836"/>
            <a:ext cx="1392255"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Space Internetworking</a:t>
            </a:r>
          </a:p>
          <a:p>
            <a:pPr algn="ctr" fontAlgn="auto">
              <a:spcBef>
                <a:spcPts val="0"/>
              </a:spcBef>
              <a:spcAft>
                <a:spcPts val="0"/>
              </a:spcAft>
              <a:defRPr/>
            </a:pPr>
            <a:r>
              <a:rPr lang="en-US" sz="1050" b="1" dirty="0">
                <a:solidFill>
                  <a:srgbClr val="FFFFFF"/>
                </a:solidFill>
                <a:latin typeface="Arial Narrow"/>
                <a:cs typeface="Arial Narrow"/>
              </a:rPr>
              <a:t>Services</a:t>
            </a:r>
          </a:p>
        </p:txBody>
      </p:sp>
      <p:sp>
        <p:nvSpPr>
          <p:cNvPr id="16" name="Rounded Rectangle 15"/>
          <p:cNvSpPr/>
          <p:nvPr/>
        </p:nvSpPr>
        <p:spPr bwMode="auto">
          <a:xfrm>
            <a:off x="6469375" y="5375199"/>
            <a:ext cx="1386472" cy="363985"/>
          </a:xfrm>
          <a:prstGeom prst="roundRect">
            <a:avLst>
              <a:gd name="adj" fmla="val 16667"/>
            </a:avLst>
          </a:prstGeom>
          <a:solidFill>
            <a:srgbClr val="FF9900"/>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Cross Support</a:t>
            </a:r>
          </a:p>
          <a:p>
            <a:pPr algn="ctr" fontAlgn="auto">
              <a:spcBef>
                <a:spcPts val="0"/>
              </a:spcBef>
              <a:spcAft>
                <a:spcPts val="0"/>
              </a:spcAft>
              <a:defRPr/>
            </a:pPr>
            <a:r>
              <a:rPr lang="en-US" sz="1050" b="1" dirty="0">
                <a:solidFill>
                  <a:srgbClr val="FFFFFF"/>
                </a:solidFill>
                <a:latin typeface="Arial Narrow"/>
                <a:cs typeface="Arial Narrow"/>
              </a:rPr>
              <a:t>Services</a:t>
            </a:r>
          </a:p>
        </p:txBody>
      </p:sp>
      <p:sp>
        <p:nvSpPr>
          <p:cNvPr id="17" name="Rounded Rectangle 16"/>
          <p:cNvSpPr/>
          <p:nvPr/>
        </p:nvSpPr>
        <p:spPr bwMode="auto">
          <a:xfrm>
            <a:off x="5784902" y="4831836"/>
            <a:ext cx="1386472" cy="363985"/>
          </a:xfrm>
          <a:prstGeom prst="roundRect">
            <a:avLst>
              <a:gd name="adj" fmla="val 16667"/>
            </a:avLst>
          </a:prstGeom>
          <a:solidFill>
            <a:srgbClr val="33CC33"/>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Space Link</a:t>
            </a:r>
          </a:p>
          <a:p>
            <a:pPr algn="ctr" fontAlgn="auto">
              <a:spcBef>
                <a:spcPts val="0"/>
              </a:spcBef>
              <a:spcAft>
                <a:spcPts val="0"/>
              </a:spcAft>
              <a:defRPr/>
            </a:pPr>
            <a:r>
              <a:rPr lang="en-US" sz="1050" b="1" dirty="0">
                <a:solidFill>
                  <a:srgbClr val="FFFFFF"/>
                </a:solidFill>
                <a:latin typeface="Arial Narrow"/>
                <a:cs typeface="Arial Narrow"/>
              </a:rPr>
              <a:t>Services</a:t>
            </a:r>
          </a:p>
        </p:txBody>
      </p:sp>
      <p:sp>
        <p:nvSpPr>
          <p:cNvPr id="18" name="Rounded Rectangle 17"/>
          <p:cNvSpPr/>
          <p:nvPr/>
        </p:nvSpPr>
        <p:spPr bwMode="auto">
          <a:xfrm>
            <a:off x="5167255" y="5372818"/>
            <a:ext cx="1386472" cy="363985"/>
          </a:xfrm>
          <a:prstGeom prst="roundRect">
            <a:avLst>
              <a:gd name="adj" fmla="val 16667"/>
            </a:avLst>
          </a:prstGeom>
          <a:solidFill>
            <a:srgbClr val="3D86FD"/>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Spacecraft Onboard </a:t>
            </a:r>
          </a:p>
          <a:p>
            <a:pPr algn="ctr" fontAlgn="auto">
              <a:spcBef>
                <a:spcPts val="0"/>
              </a:spcBef>
              <a:spcAft>
                <a:spcPts val="0"/>
              </a:spcAft>
              <a:defRPr/>
            </a:pPr>
            <a:r>
              <a:rPr lang="en-US" sz="1050" b="1" dirty="0">
                <a:solidFill>
                  <a:srgbClr val="FFFFFF"/>
                </a:solidFill>
                <a:latin typeface="Arial Narrow"/>
                <a:cs typeface="Arial Narrow"/>
              </a:rPr>
              <a:t>Interface Services</a:t>
            </a:r>
          </a:p>
        </p:txBody>
      </p:sp>
      <p:sp>
        <p:nvSpPr>
          <p:cNvPr id="19" name="Rounded Rectangle 18"/>
          <p:cNvSpPr/>
          <p:nvPr/>
        </p:nvSpPr>
        <p:spPr bwMode="auto">
          <a:xfrm>
            <a:off x="4562669" y="4831836"/>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Systems Engineering</a:t>
            </a:r>
          </a:p>
        </p:txBody>
      </p:sp>
      <p:sp>
        <p:nvSpPr>
          <p:cNvPr id="2" name="Rectangle 3">
            <a:extLst>
              <a:ext uri="{FF2B5EF4-FFF2-40B4-BE49-F238E27FC236}">
                <a16:creationId xmlns:a16="http://schemas.microsoft.com/office/drawing/2014/main" id="{95EB9F39-C73A-DD47-E26A-3C4B80B0F044}"/>
              </a:ext>
            </a:extLst>
          </p:cNvPr>
          <p:cNvSpPr>
            <a:spLocks noChangeArrowheads="1"/>
          </p:cNvSpPr>
          <p:nvPr/>
        </p:nvSpPr>
        <p:spPr bwMode="auto">
          <a:xfrm>
            <a:off x="6935743" y="161357"/>
            <a:ext cx="1969898" cy="1500822"/>
          </a:xfrm>
          <a:prstGeom prst="rect">
            <a:avLst/>
          </a:prstGeom>
          <a:solidFill>
            <a:srgbClr val="FFFF00">
              <a:alpha val="58823"/>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buSzPct val="100000"/>
            </a:pPr>
            <a:r>
              <a:rPr lang="en-US" altLang="en-US" sz="1100" dirty="0" err="1">
                <a:solidFill>
                  <a:srgbClr val="C00000"/>
                </a:solidFill>
              </a:rPr>
              <a:t>Stragegic</a:t>
            </a:r>
            <a:r>
              <a:rPr lang="en-US" altLang="en-US" sz="1100" dirty="0">
                <a:solidFill>
                  <a:srgbClr val="C00000"/>
                </a:solidFill>
              </a:rPr>
              <a:t> Plan as of 2014.  </a:t>
            </a:r>
          </a:p>
          <a:p>
            <a:pPr>
              <a:buSzPct val="100000"/>
            </a:pPr>
            <a:endParaRPr lang="en-US" altLang="en-US" sz="1100" dirty="0">
              <a:solidFill>
                <a:srgbClr val="C00000"/>
              </a:solidFill>
            </a:endParaRPr>
          </a:p>
          <a:p>
            <a:pPr>
              <a:buSzPct val="100000"/>
            </a:pPr>
            <a:r>
              <a:rPr lang="en-US" altLang="en-US" sz="1100" dirty="0">
                <a:solidFill>
                  <a:srgbClr val="C00000"/>
                </a:solidFill>
              </a:rPr>
              <a:t>Not sure if update is needed.</a:t>
            </a:r>
          </a:p>
          <a:p>
            <a:pPr>
              <a:buSzPct val="100000"/>
            </a:pPr>
            <a:endParaRPr lang="en-US" altLang="en-US" sz="1100" dirty="0">
              <a:solidFill>
                <a:srgbClr val="C00000"/>
              </a:solidFill>
            </a:endParaRPr>
          </a:p>
        </p:txBody>
      </p:sp>
    </p:spTree>
    <p:extLst>
      <p:ext uri="{BB962C8B-B14F-4D97-AF65-F5344CB8AC3E}">
        <p14:creationId xmlns:p14="http://schemas.microsoft.com/office/powerpoint/2010/main" val="112783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2.77778E-6 1.48148E-6 L -0.49305 -0.56435 " pathEditMode="relative" rAng="0" ptsTypes="AA">
                                      <p:cBhvr>
                                        <p:cTn id="6" dur="2000" fill="hold"/>
                                        <p:tgtEl>
                                          <p:spTgt spid="19"/>
                                        </p:tgtEl>
                                        <p:attrNameLst>
                                          <p:attrName>ppt_x</p:attrName>
                                          <p:attrName>ppt_y</p:attrName>
                                        </p:attrNameLst>
                                      </p:cBhvr>
                                      <p:rCtr x="-24653" y="-28218"/>
                                    </p:animMotion>
                                  </p:childTnLst>
                                </p:cTn>
                              </p:par>
                              <p:par>
                                <p:cTn id="7" presetID="42" presetClass="path" presetSubtype="0" accel="50000" decel="50000" fill="hold" grpId="0" nodeType="withEffect">
                                  <p:stCondLst>
                                    <p:cond delay="0"/>
                                  </p:stCondLst>
                                  <p:childTnLst>
                                    <p:animMotion origin="layout" path="M -3.33333E-6 1.48148E-6 L -0.62639 -0.0338 " pathEditMode="relative" rAng="0" ptsTypes="AA">
                                      <p:cBhvr>
                                        <p:cTn id="8" dur="2000" fill="hold"/>
                                        <p:tgtEl>
                                          <p:spTgt spid="17"/>
                                        </p:tgtEl>
                                        <p:attrNameLst>
                                          <p:attrName>ppt_x</p:attrName>
                                          <p:attrName>ppt_y</p:attrName>
                                        </p:attrNameLst>
                                      </p:cBhvr>
                                      <p:rCtr x="-31319" y="-1690"/>
                                    </p:animMotion>
                                  </p:childTnLst>
                                </p:cTn>
                              </p:par>
                              <p:par>
                                <p:cTn id="9" presetID="42" presetClass="path" presetSubtype="0" accel="50000" decel="50000" fill="hold" grpId="0" nodeType="withEffect">
                                  <p:stCondLst>
                                    <p:cond delay="0"/>
                                  </p:stCondLst>
                                  <p:childTnLst>
                                    <p:animMotion origin="layout" path="M -8.33333E-7 1.48148E-6 L -0.77639 0.14537 " pathEditMode="relative" rAng="0" ptsTypes="AA">
                                      <p:cBhvr>
                                        <p:cTn id="10" dur="2000" fill="hold"/>
                                        <p:tgtEl>
                                          <p:spTgt spid="15"/>
                                        </p:tgtEl>
                                        <p:attrNameLst>
                                          <p:attrName>ppt_x</p:attrName>
                                          <p:attrName>ppt_y</p:attrName>
                                        </p:attrNameLst>
                                      </p:cBhvr>
                                      <p:rCtr x="-38819" y="7269"/>
                                    </p:animMotion>
                                  </p:childTnLst>
                                </p:cTn>
                              </p:par>
                              <p:par>
                                <p:cTn id="11" presetID="42" presetClass="path" presetSubtype="0" accel="50000" decel="50000" fill="hold" grpId="0" nodeType="withEffect">
                                  <p:stCondLst>
                                    <p:cond delay="0"/>
                                  </p:stCondLst>
                                  <p:childTnLst>
                                    <p:animMotion origin="layout" path="M 1.38889E-6 -3.7037E-6 L -0.55781 -0.51597 " pathEditMode="relative" rAng="0" ptsTypes="AA">
                                      <p:cBhvr>
                                        <p:cTn id="12" dur="2000" fill="hold"/>
                                        <p:tgtEl>
                                          <p:spTgt spid="18"/>
                                        </p:tgtEl>
                                        <p:attrNameLst>
                                          <p:attrName>ppt_x</p:attrName>
                                          <p:attrName>ppt_y</p:attrName>
                                        </p:attrNameLst>
                                      </p:cBhvr>
                                      <p:rCtr x="-27899" y="-25810"/>
                                    </p:animMotion>
                                  </p:childTnLst>
                                </p:cTn>
                              </p:par>
                              <p:par>
                                <p:cTn id="13" presetID="42" presetClass="path" presetSubtype="0" accel="50000" decel="50000" fill="hold" grpId="0" nodeType="withEffect">
                                  <p:stCondLst>
                                    <p:cond delay="0"/>
                                  </p:stCondLst>
                                  <p:childTnLst>
                                    <p:animMotion origin="layout" path="M -3.33333E-6 4.81481E-6 L -0.70191 -0.28727 " pathEditMode="relative" rAng="0" ptsTypes="AA">
                                      <p:cBhvr>
                                        <p:cTn id="14" dur="2000" fill="hold"/>
                                        <p:tgtEl>
                                          <p:spTgt spid="16"/>
                                        </p:tgtEl>
                                        <p:attrNameLst>
                                          <p:attrName>ppt_x</p:attrName>
                                          <p:attrName>ppt_y</p:attrName>
                                        </p:attrNameLst>
                                      </p:cBhvr>
                                      <p:rCtr x="-35104" y="-14375"/>
                                    </p:animMotion>
                                  </p:childTnLst>
                                </p:cTn>
                              </p:par>
                              <p:par>
                                <p:cTn id="15" presetID="42" presetClass="path" presetSubtype="0" accel="50000" decel="50000" fill="hold" grpId="0" nodeType="withEffect">
                                  <p:stCondLst>
                                    <p:cond delay="0"/>
                                  </p:stCondLst>
                                  <p:childTnLst>
                                    <p:animMotion origin="layout" path="M 2.77778E-7 4.81481E-6 L -0.8342 -0.42315 " pathEditMode="relative" rAng="0" ptsTypes="AA">
                                      <p:cBhvr>
                                        <p:cTn id="16" dur="2000" fill="hold"/>
                                        <p:tgtEl>
                                          <p:spTgt spid="10"/>
                                        </p:tgtEl>
                                        <p:attrNameLst>
                                          <p:attrName>ppt_x</p:attrName>
                                          <p:attrName>ppt_y</p:attrName>
                                        </p:attrNameLst>
                                      </p:cBhvr>
                                      <p:rCtr x="-41719" y="-2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43" name="Rectangle 11"/>
          <p:cNvSpPr>
            <a:spLocks noChangeArrowheads="1"/>
          </p:cNvSpPr>
          <p:nvPr/>
        </p:nvSpPr>
        <p:spPr bwMode="auto">
          <a:xfrm>
            <a:off x="1377462" y="133350"/>
            <a:ext cx="7437437" cy="411163"/>
          </a:xfrm>
          <a:prstGeom prst="rect">
            <a:avLst/>
          </a:prstGeom>
          <a:noFill/>
          <a:ln w="9525">
            <a:noFill/>
            <a:miter lim="800000"/>
            <a:headEnd/>
            <a:tailEnd/>
          </a:ln>
        </p:spPr>
        <p:txBody>
          <a:bodyPr/>
          <a:lstStyle/>
          <a:p>
            <a:pPr algn="ctr">
              <a:lnSpc>
                <a:spcPct val="90000"/>
              </a:lnSpc>
            </a:pPr>
            <a:r>
              <a:rPr lang="en-US" sz="2800" b="1" dirty="0">
                <a:solidFill>
                  <a:srgbClr val="000099"/>
                </a:solidFill>
                <a:effectLst>
                  <a:outerShdw blurRad="38100" dist="38100" dir="2700000" algn="tl">
                    <a:srgbClr val="C0C0C0"/>
                  </a:outerShdw>
                </a:effectLst>
                <a:latin typeface="Calibri" pitchFamily="34" charset="0"/>
              </a:rPr>
              <a:t>Future Mission Drivers</a:t>
            </a:r>
          </a:p>
        </p:txBody>
      </p:sp>
      <p:sp>
        <p:nvSpPr>
          <p:cNvPr id="66" name="Rectangle 65"/>
          <p:cNvSpPr/>
          <p:nvPr/>
        </p:nvSpPr>
        <p:spPr bwMode="auto">
          <a:xfrm>
            <a:off x="-3788" y="5851389"/>
            <a:ext cx="9144000" cy="352350"/>
          </a:xfrm>
          <a:prstGeom prst="rect">
            <a:avLst/>
          </a:prstGeom>
          <a:solidFill>
            <a:srgbClr val="FFCC99"/>
          </a:solidFill>
          <a:ln w="38100">
            <a:noFill/>
            <a:round/>
            <a:headEnd/>
            <a:tailEnd/>
          </a:ln>
        </p:spPr>
        <p:txBody>
          <a:bodyPr wrap="none" rtlCol="0" anchor="ctr"/>
          <a:lstStyle/>
          <a:p>
            <a:pPr algn="ctr"/>
            <a:endParaRPr lang="en-US"/>
          </a:p>
        </p:txBody>
      </p:sp>
      <p:sp>
        <p:nvSpPr>
          <p:cNvPr id="67" name="Rectangle 66"/>
          <p:cNvSpPr/>
          <p:nvPr/>
        </p:nvSpPr>
        <p:spPr bwMode="auto">
          <a:xfrm>
            <a:off x="0" y="4591268"/>
            <a:ext cx="9144000" cy="352350"/>
          </a:xfrm>
          <a:prstGeom prst="rect">
            <a:avLst/>
          </a:prstGeom>
          <a:solidFill>
            <a:srgbClr val="CCECFF"/>
          </a:solidFill>
          <a:ln w="38100">
            <a:noFill/>
            <a:round/>
            <a:headEnd/>
            <a:tailEnd/>
          </a:ln>
        </p:spPr>
        <p:txBody>
          <a:bodyPr wrap="none" rtlCol="0" anchor="ctr"/>
          <a:lstStyle/>
          <a:p>
            <a:pPr algn="ctr"/>
            <a:endParaRPr lang="en-US"/>
          </a:p>
        </p:txBody>
      </p:sp>
      <p:sp>
        <p:nvSpPr>
          <p:cNvPr id="68" name="Rectangle 67"/>
          <p:cNvSpPr/>
          <p:nvPr/>
        </p:nvSpPr>
        <p:spPr bwMode="auto">
          <a:xfrm>
            <a:off x="-10715" y="3047256"/>
            <a:ext cx="9144000" cy="352350"/>
          </a:xfrm>
          <a:prstGeom prst="rect">
            <a:avLst/>
          </a:prstGeom>
          <a:solidFill>
            <a:srgbClr val="FFCCCC"/>
          </a:solidFill>
          <a:ln w="38100">
            <a:noFill/>
            <a:round/>
            <a:headEnd/>
            <a:tailEnd/>
          </a:ln>
        </p:spPr>
        <p:txBody>
          <a:bodyPr wrap="none" rtlCol="0" anchor="ctr"/>
          <a:lstStyle/>
          <a:p>
            <a:pPr algn="ctr"/>
            <a:endParaRPr lang="en-US"/>
          </a:p>
        </p:txBody>
      </p:sp>
      <p:sp>
        <p:nvSpPr>
          <p:cNvPr id="69" name="Text Box 14"/>
          <p:cNvSpPr txBox="1">
            <a:spLocks noChangeArrowheads="1"/>
          </p:cNvSpPr>
          <p:nvPr/>
        </p:nvSpPr>
        <p:spPr bwMode="auto">
          <a:xfrm>
            <a:off x="4416716" y="2714306"/>
            <a:ext cx="2265544" cy="1308050"/>
          </a:xfrm>
          <a:prstGeom prst="rect">
            <a:avLst/>
          </a:prstGeom>
          <a:solidFill>
            <a:srgbClr val="FFCCCC"/>
          </a:solidFill>
          <a:ln>
            <a:noFill/>
          </a:ln>
          <a:effectLst/>
        </p:spPr>
        <p:txBody>
          <a:bodyPr wrap="square">
            <a:spAutoFit/>
          </a:bodyPr>
          <a:lstStyle>
            <a:lvl1pPr marL="119063" indent="-119063">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r>
              <a:rPr lang="en-US" sz="1100" b="1" dirty="0"/>
              <a:t>Complex Deep Space Missions</a:t>
            </a:r>
          </a:p>
          <a:p>
            <a:pPr eaLnBrk="0" hangingPunct="0">
              <a:buFontTx/>
              <a:buChar char="•"/>
            </a:pPr>
            <a:endParaRPr lang="en-US" sz="200" dirty="0"/>
          </a:p>
          <a:p>
            <a:pPr eaLnBrk="0" hangingPunct="0">
              <a:buFontTx/>
              <a:buChar char="•"/>
            </a:pPr>
            <a:r>
              <a:rPr lang="en-US" sz="1100" dirty="0"/>
              <a:t>Human </a:t>
            </a:r>
            <a:r>
              <a:rPr lang="en-US" sz="1100" b="1" i="1" u="sng" dirty="0"/>
              <a:t>or</a:t>
            </a:r>
            <a:r>
              <a:rPr lang="en-US" sz="1100" dirty="0"/>
              <a:t>  robotic exploration</a:t>
            </a:r>
          </a:p>
          <a:p>
            <a:pPr eaLnBrk="0" hangingPunct="0">
              <a:buFontTx/>
              <a:buChar char="•"/>
            </a:pPr>
            <a:r>
              <a:rPr lang="en-US" sz="1100" dirty="0"/>
              <a:t>Longer Duration </a:t>
            </a:r>
          </a:p>
          <a:p>
            <a:pPr eaLnBrk="0" hangingPunct="0">
              <a:buFontTx/>
              <a:buChar char="•"/>
            </a:pPr>
            <a:r>
              <a:rPr lang="en-US" sz="1100" dirty="0"/>
              <a:t>Mobile </a:t>
            </a:r>
            <a:r>
              <a:rPr lang="en-US" sz="1100" dirty="0" err="1"/>
              <a:t>comm</a:t>
            </a:r>
            <a:r>
              <a:rPr lang="en-US" sz="1100" dirty="0"/>
              <a:t> protocols</a:t>
            </a:r>
          </a:p>
          <a:p>
            <a:pPr eaLnBrk="0" hangingPunct="0">
              <a:buFontTx/>
              <a:buChar char="•"/>
            </a:pPr>
            <a:r>
              <a:rPr lang="en-US" sz="1100" dirty="0"/>
              <a:t>Fully automated routing</a:t>
            </a:r>
          </a:p>
          <a:p>
            <a:pPr eaLnBrk="0" hangingPunct="0">
              <a:buFontTx/>
              <a:buChar char="•"/>
            </a:pPr>
            <a:r>
              <a:rPr lang="en-US" sz="1100" dirty="0"/>
              <a:t>Network-Managed DTN</a:t>
            </a:r>
          </a:p>
          <a:p>
            <a:pPr eaLnBrk="0" hangingPunct="0">
              <a:buFontTx/>
              <a:buChar char="•"/>
            </a:pPr>
            <a:r>
              <a:rPr lang="en-US" sz="1100" dirty="0"/>
              <a:t>Optical Communications</a:t>
            </a:r>
          </a:p>
        </p:txBody>
      </p:sp>
      <p:pic>
        <p:nvPicPr>
          <p:cNvPr id="70" name="Picture 2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7208" y="2708290"/>
            <a:ext cx="2149786" cy="103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Rectangle 70"/>
          <p:cNvSpPr/>
          <p:nvPr/>
        </p:nvSpPr>
        <p:spPr bwMode="auto">
          <a:xfrm>
            <a:off x="1" y="1612925"/>
            <a:ext cx="9144000" cy="352350"/>
          </a:xfrm>
          <a:prstGeom prst="rect">
            <a:avLst/>
          </a:prstGeom>
          <a:solidFill>
            <a:srgbClr val="CCFFCC"/>
          </a:solidFill>
          <a:ln w="38100">
            <a:noFill/>
            <a:round/>
            <a:headEnd/>
            <a:tailEnd/>
          </a:ln>
        </p:spPr>
        <p:txBody>
          <a:bodyPr wrap="none" rtlCol="0" anchor="ctr"/>
          <a:lstStyle/>
          <a:p>
            <a:pPr algn="ctr"/>
            <a:endParaRPr lang="en-US"/>
          </a:p>
        </p:txBody>
      </p:sp>
      <p:sp>
        <p:nvSpPr>
          <p:cNvPr id="72" name="TextBox 71"/>
          <p:cNvSpPr txBox="1"/>
          <p:nvPr/>
        </p:nvSpPr>
        <p:spPr bwMode="auto">
          <a:xfrm>
            <a:off x="7742701" y="2943965"/>
            <a:ext cx="298800" cy="246221"/>
          </a:xfrm>
          <a:prstGeom prst="rect">
            <a:avLst/>
          </a:prstGeom>
          <a:noFill/>
          <a:ln w="12700">
            <a:noFill/>
            <a:miter lim="800000"/>
            <a:headEnd type="none" w="sm" len="sm"/>
            <a:tailEnd type="none" w="sm" len="sm"/>
          </a:ln>
        </p:spPr>
        <p:txBody>
          <a:bodyPr wrap="none" rtlCol="0">
            <a:spAutoFit/>
          </a:bodyPr>
          <a:lstStyle/>
          <a:p>
            <a:pPr marL="112713" indent="-112713">
              <a:buFont typeface="Wingdings" pitchFamily="2" charset="2"/>
              <a:buChar char=""/>
            </a:pPr>
            <a:endParaRPr lang="en-GB" sz="1000" b="1" dirty="0">
              <a:solidFill>
                <a:srgbClr val="0033CC"/>
              </a:solidFill>
              <a:latin typeface="Arial" charset="0"/>
            </a:endParaRPr>
          </a:p>
        </p:txBody>
      </p:sp>
      <p:sp>
        <p:nvSpPr>
          <p:cNvPr id="73" name="TextBox 72"/>
          <p:cNvSpPr txBox="1"/>
          <p:nvPr/>
        </p:nvSpPr>
        <p:spPr bwMode="auto">
          <a:xfrm>
            <a:off x="432071" y="855679"/>
            <a:ext cx="982577" cy="461665"/>
          </a:xfrm>
          <a:prstGeom prst="rect">
            <a:avLst/>
          </a:prstGeom>
          <a:noFill/>
          <a:ln w="12700">
            <a:noFill/>
            <a:miter lim="800000"/>
            <a:headEnd type="none" w="sm" len="sm"/>
            <a:tailEnd type="none" w="sm" len="sm"/>
          </a:ln>
        </p:spPr>
        <p:txBody>
          <a:bodyPr wrap="none" rtlCol="0">
            <a:spAutoFit/>
          </a:bodyPr>
          <a:lstStyle/>
          <a:p>
            <a:r>
              <a:rPr lang="en-GB" b="1" i="1" dirty="0">
                <a:solidFill>
                  <a:srgbClr val="0033CC"/>
                </a:solidFill>
                <a:latin typeface="Arial" charset="0"/>
              </a:rPr>
              <a:t>PAST</a:t>
            </a:r>
          </a:p>
        </p:txBody>
      </p:sp>
      <p:sp>
        <p:nvSpPr>
          <p:cNvPr id="74" name="TextBox 73"/>
          <p:cNvSpPr txBox="1"/>
          <p:nvPr/>
        </p:nvSpPr>
        <p:spPr bwMode="auto">
          <a:xfrm>
            <a:off x="2349378" y="855679"/>
            <a:ext cx="1638590" cy="461665"/>
          </a:xfrm>
          <a:prstGeom prst="rect">
            <a:avLst/>
          </a:prstGeom>
          <a:noFill/>
          <a:ln w="12700">
            <a:noFill/>
            <a:miter lim="800000"/>
            <a:headEnd type="none" w="sm" len="sm"/>
            <a:tailEnd type="none" w="sm" len="sm"/>
          </a:ln>
        </p:spPr>
        <p:txBody>
          <a:bodyPr wrap="none" rtlCol="0">
            <a:spAutoFit/>
          </a:bodyPr>
          <a:lstStyle/>
          <a:p>
            <a:r>
              <a:rPr lang="en-GB" b="1" i="1" dirty="0">
                <a:solidFill>
                  <a:srgbClr val="0033CC"/>
                </a:solidFill>
                <a:latin typeface="Arial" charset="0"/>
              </a:rPr>
              <a:t>PRESENT</a:t>
            </a:r>
          </a:p>
        </p:txBody>
      </p:sp>
      <p:sp>
        <p:nvSpPr>
          <p:cNvPr id="75" name="TextBox 74"/>
          <p:cNvSpPr txBox="1"/>
          <p:nvPr/>
        </p:nvSpPr>
        <p:spPr bwMode="auto">
          <a:xfrm>
            <a:off x="7175398" y="855679"/>
            <a:ext cx="1433406" cy="461665"/>
          </a:xfrm>
          <a:prstGeom prst="rect">
            <a:avLst/>
          </a:prstGeom>
          <a:noFill/>
          <a:ln w="12700">
            <a:noFill/>
            <a:miter lim="800000"/>
            <a:headEnd type="none" w="sm" len="sm"/>
            <a:tailEnd type="none" w="sm" len="sm"/>
          </a:ln>
        </p:spPr>
        <p:txBody>
          <a:bodyPr wrap="none" rtlCol="0">
            <a:spAutoFit/>
          </a:bodyPr>
          <a:lstStyle/>
          <a:p>
            <a:r>
              <a:rPr lang="en-GB" b="1" i="1" dirty="0">
                <a:solidFill>
                  <a:srgbClr val="0033CC"/>
                </a:solidFill>
                <a:latin typeface="Arial" charset="0"/>
              </a:rPr>
              <a:t>FUTURE</a:t>
            </a:r>
          </a:p>
        </p:txBody>
      </p:sp>
      <p:sp>
        <p:nvSpPr>
          <p:cNvPr id="76" name="Text Box 8"/>
          <p:cNvSpPr txBox="1">
            <a:spLocks noChangeArrowheads="1"/>
          </p:cNvSpPr>
          <p:nvPr/>
        </p:nvSpPr>
        <p:spPr bwMode="auto">
          <a:xfrm>
            <a:off x="-18028" y="6330760"/>
            <a:ext cx="1882775" cy="461665"/>
          </a:xfrm>
          <a:prstGeom prst="rect">
            <a:avLst/>
          </a:prstGeom>
          <a:noFill/>
          <a:ln>
            <a:noFill/>
          </a:ln>
          <a:effectLst/>
        </p:spPr>
        <p:txBody>
          <a:bodyPr>
            <a:spAutoFit/>
          </a:bodyPr>
          <a:lstStyle/>
          <a:p>
            <a:pPr algn="ctr" eaLnBrk="0" hangingPunct="0"/>
            <a:r>
              <a:rPr lang="en-US" sz="1200" b="1" dirty="0">
                <a:solidFill>
                  <a:schemeClr val="tx2"/>
                </a:solidFill>
              </a:rPr>
              <a:t>Single-Spacecraft Observatories in LEO</a:t>
            </a:r>
          </a:p>
        </p:txBody>
      </p:sp>
      <p:sp>
        <p:nvSpPr>
          <p:cNvPr id="77" name="Text Box 9"/>
          <p:cNvSpPr txBox="1">
            <a:spLocks noChangeArrowheads="1"/>
          </p:cNvSpPr>
          <p:nvPr/>
        </p:nvSpPr>
        <p:spPr bwMode="auto">
          <a:xfrm>
            <a:off x="14142" y="3570818"/>
            <a:ext cx="1818434" cy="646331"/>
          </a:xfrm>
          <a:prstGeom prst="rect">
            <a:avLst/>
          </a:prstGeom>
          <a:noFill/>
          <a:ln>
            <a:noFill/>
          </a:ln>
          <a:effectLst/>
        </p:spPr>
        <p:txBody>
          <a:bodyPr wrap="square">
            <a:spAutoFit/>
          </a:bodyPr>
          <a:lstStyle/>
          <a:p>
            <a:pPr algn="ctr"/>
            <a:r>
              <a:rPr lang="en-US" sz="1200" b="1" dirty="0">
                <a:solidFill>
                  <a:schemeClr val="tx2"/>
                </a:solidFill>
              </a:rPr>
              <a:t>Brief Recon Flyby,</a:t>
            </a:r>
          </a:p>
          <a:p>
            <a:pPr algn="ctr" eaLnBrk="0" hangingPunct="0"/>
            <a:r>
              <a:rPr lang="en-US" sz="1200" b="1" dirty="0">
                <a:solidFill>
                  <a:schemeClr val="tx2"/>
                </a:solidFill>
              </a:rPr>
              <a:t>Short-Lived Probes</a:t>
            </a:r>
          </a:p>
          <a:p>
            <a:pPr algn="ctr" eaLnBrk="0" hangingPunct="0"/>
            <a:r>
              <a:rPr lang="en-US" sz="1200" b="1" dirty="0">
                <a:solidFill>
                  <a:schemeClr val="tx2"/>
                </a:solidFill>
              </a:rPr>
              <a:t>Direct-to-Earth links</a:t>
            </a:r>
          </a:p>
        </p:txBody>
      </p:sp>
      <p:sp>
        <p:nvSpPr>
          <p:cNvPr id="78" name="Text Box 10"/>
          <p:cNvSpPr txBox="1">
            <a:spLocks noChangeArrowheads="1"/>
          </p:cNvSpPr>
          <p:nvPr/>
        </p:nvSpPr>
        <p:spPr bwMode="auto">
          <a:xfrm>
            <a:off x="4416716" y="4096586"/>
            <a:ext cx="2501423" cy="1477328"/>
          </a:xfrm>
          <a:prstGeom prst="rect">
            <a:avLst/>
          </a:prstGeom>
          <a:solidFill>
            <a:srgbClr val="CCECFF"/>
          </a:solidFill>
          <a:ln>
            <a:noFill/>
          </a:ln>
          <a:effectLst/>
        </p:spPr>
        <p:txBody>
          <a:bodyPr wrap="square">
            <a:spAutoFit/>
          </a:bodyPr>
          <a:lstStyle>
            <a:lvl1pPr marL="119063" indent="-119063">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r>
              <a:rPr lang="en-US" sz="1100" b="1" dirty="0"/>
              <a:t>Orbital Remote Sensing</a:t>
            </a:r>
          </a:p>
          <a:p>
            <a:pPr eaLnBrk="0" hangingPunct="0">
              <a:buFontTx/>
              <a:buChar char="•"/>
            </a:pPr>
            <a:endParaRPr lang="en-US" sz="200" dirty="0"/>
          </a:p>
          <a:p>
            <a:pPr eaLnBrk="0" hangingPunct="0">
              <a:buFontTx/>
              <a:buChar char="•"/>
            </a:pPr>
            <a:r>
              <a:rPr lang="en-US" sz="1100" dirty="0"/>
              <a:t>Long Duration, high bandwidth </a:t>
            </a:r>
          </a:p>
          <a:p>
            <a:pPr eaLnBrk="0" hangingPunct="0">
              <a:buFontTx/>
              <a:buChar char="•"/>
            </a:pPr>
            <a:r>
              <a:rPr lang="en-US" sz="1100" dirty="0"/>
              <a:t>High Spatial, Spectral, &amp; Temporal Resolution</a:t>
            </a:r>
          </a:p>
          <a:p>
            <a:pPr eaLnBrk="0" hangingPunct="0">
              <a:buFontTx/>
              <a:buChar char="•"/>
            </a:pPr>
            <a:r>
              <a:rPr lang="en-US" sz="1100" dirty="0"/>
              <a:t>Low Latency </a:t>
            </a:r>
            <a:r>
              <a:rPr lang="en-US" sz="1100" dirty="0" err="1"/>
              <a:t>Comm</a:t>
            </a:r>
            <a:endParaRPr lang="en-US" sz="1100" dirty="0"/>
          </a:p>
          <a:p>
            <a:pPr eaLnBrk="0" hangingPunct="0">
              <a:buFontTx/>
              <a:buChar char="•"/>
            </a:pPr>
            <a:r>
              <a:rPr lang="en-US" sz="1100" dirty="0"/>
              <a:t>Complex link topologies</a:t>
            </a:r>
          </a:p>
          <a:p>
            <a:pPr eaLnBrk="0" hangingPunct="0">
              <a:buFontTx/>
              <a:buChar char="•"/>
            </a:pPr>
            <a:r>
              <a:rPr lang="en-US" sz="1100" i="1" dirty="0" err="1"/>
              <a:t>SensorWebs</a:t>
            </a:r>
            <a:r>
              <a:rPr lang="en-US" sz="1100" i="1" dirty="0"/>
              <a:t> for synchronized remote sensing</a:t>
            </a:r>
          </a:p>
        </p:txBody>
      </p:sp>
      <p:sp>
        <p:nvSpPr>
          <p:cNvPr id="79" name="Text Box 14"/>
          <p:cNvSpPr txBox="1">
            <a:spLocks noChangeArrowheads="1"/>
          </p:cNvSpPr>
          <p:nvPr/>
        </p:nvSpPr>
        <p:spPr bwMode="auto">
          <a:xfrm>
            <a:off x="4416715" y="1333386"/>
            <a:ext cx="2265545" cy="1308050"/>
          </a:xfrm>
          <a:prstGeom prst="rect">
            <a:avLst/>
          </a:prstGeom>
          <a:solidFill>
            <a:srgbClr val="CCFFCC"/>
          </a:solidFill>
          <a:ln>
            <a:noFill/>
          </a:ln>
          <a:effectLst/>
        </p:spPr>
        <p:txBody>
          <a:bodyPr wrap="square">
            <a:spAutoFit/>
          </a:bodyPr>
          <a:lstStyle>
            <a:lvl1pPr marL="119063" indent="-119063">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r>
              <a:rPr lang="en-US" sz="1100" b="1" dirty="0"/>
              <a:t>In Situ Exploration</a:t>
            </a:r>
          </a:p>
          <a:p>
            <a:pPr eaLnBrk="0" hangingPunct="0">
              <a:buFontTx/>
              <a:buChar char="•"/>
            </a:pPr>
            <a:endParaRPr lang="en-US" sz="200" dirty="0"/>
          </a:p>
          <a:p>
            <a:pPr eaLnBrk="0" hangingPunct="0">
              <a:buFontTx/>
              <a:buChar char="•"/>
            </a:pPr>
            <a:r>
              <a:rPr lang="en-US" sz="1100" dirty="0"/>
              <a:t>Human Expeditions</a:t>
            </a:r>
          </a:p>
          <a:p>
            <a:pPr eaLnBrk="0" hangingPunct="0">
              <a:buFontTx/>
              <a:buChar char="•"/>
            </a:pPr>
            <a:r>
              <a:rPr lang="en-US" sz="1100" dirty="0"/>
              <a:t>Long Duration, High Reliability</a:t>
            </a:r>
          </a:p>
          <a:p>
            <a:pPr eaLnBrk="0" hangingPunct="0">
              <a:buFontTx/>
              <a:buChar char="•"/>
            </a:pPr>
            <a:r>
              <a:rPr lang="en-US" sz="1100" dirty="0"/>
              <a:t>Mobile </a:t>
            </a:r>
            <a:r>
              <a:rPr lang="en-US" sz="1100" dirty="0" err="1"/>
              <a:t>comm</a:t>
            </a:r>
            <a:r>
              <a:rPr lang="en-US" sz="1100" dirty="0"/>
              <a:t> protocols</a:t>
            </a:r>
          </a:p>
          <a:p>
            <a:pPr eaLnBrk="0" hangingPunct="0">
              <a:buFontTx/>
              <a:buChar char="•"/>
            </a:pPr>
            <a:r>
              <a:rPr lang="en-US" sz="1100" dirty="0"/>
              <a:t>Voice, Video, Medical handling</a:t>
            </a:r>
          </a:p>
          <a:p>
            <a:pPr eaLnBrk="0" hangingPunct="0">
              <a:buFontTx/>
              <a:buChar char="•"/>
            </a:pPr>
            <a:r>
              <a:rPr lang="en-US" sz="1100" dirty="0"/>
              <a:t>Onboard Autonomy</a:t>
            </a:r>
          </a:p>
          <a:p>
            <a:pPr eaLnBrk="0" hangingPunct="0">
              <a:buFontTx/>
              <a:buChar char="•"/>
            </a:pPr>
            <a:r>
              <a:rPr lang="en-US" sz="1100" dirty="0"/>
              <a:t>Highly integrated ops</a:t>
            </a:r>
          </a:p>
        </p:txBody>
      </p:sp>
      <p:sp>
        <p:nvSpPr>
          <p:cNvPr id="80" name="Text Box 16"/>
          <p:cNvSpPr txBox="1">
            <a:spLocks noChangeArrowheads="1"/>
          </p:cNvSpPr>
          <p:nvPr/>
        </p:nvSpPr>
        <p:spPr bwMode="auto">
          <a:xfrm>
            <a:off x="4416716" y="5644828"/>
            <a:ext cx="2814587" cy="1138773"/>
          </a:xfrm>
          <a:prstGeom prst="rect">
            <a:avLst/>
          </a:prstGeom>
          <a:solidFill>
            <a:srgbClr val="FFCC99"/>
          </a:solidFill>
          <a:ln>
            <a:noFill/>
          </a:ln>
          <a:effectLst/>
        </p:spPr>
        <p:txBody>
          <a:bodyPr wrap="square">
            <a:spAutoFit/>
          </a:bodyPr>
          <a:lstStyle>
            <a:lvl1pPr marL="119063" indent="-119063">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r>
              <a:rPr lang="en-US" sz="1100" b="1" dirty="0"/>
              <a:t>Next Generation Observatories</a:t>
            </a:r>
          </a:p>
          <a:p>
            <a:pPr eaLnBrk="0" hangingPunct="0">
              <a:buFontTx/>
              <a:buChar char="•"/>
            </a:pPr>
            <a:endParaRPr lang="en-US" sz="200" dirty="0"/>
          </a:p>
          <a:p>
            <a:pPr eaLnBrk="0" hangingPunct="0">
              <a:buFontTx/>
              <a:buChar char="•"/>
            </a:pPr>
            <a:r>
              <a:rPr lang="en-US" sz="1100" dirty="0"/>
              <a:t>More Capability</a:t>
            </a:r>
          </a:p>
          <a:p>
            <a:pPr eaLnBrk="0" hangingPunct="0">
              <a:buFontTx/>
              <a:buChar char="•"/>
            </a:pPr>
            <a:r>
              <a:rPr lang="en-US" sz="1100" dirty="0"/>
              <a:t>Multiple Spacecraft drive network needs</a:t>
            </a:r>
          </a:p>
          <a:p>
            <a:pPr>
              <a:buFontTx/>
              <a:buChar char="•"/>
            </a:pPr>
            <a:r>
              <a:rPr lang="en-US" sz="1100" dirty="0"/>
              <a:t>Even Greater Capacities require new coding schemes</a:t>
            </a:r>
          </a:p>
          <a:p>
            <a:pPr eaLnBrk="0" hangingPunct="0">
              <a:buFontTx/>
              <a:buChar char="•"/>
            </a:pPr>
            <a:r>
              <a:rPr lang="en-US" sz="1100" dirty="0"/>
              <a:t>Located Even Farther from Earth</a:t>
            </a:r>
          </a:p>
        </p:txBody>
      </p:sp>
      <p:pic>
        <p:nvPicPr>
          <p:cNvPr id="81" name="Picture 21" descr="Brief Fly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97" y="2711781"/>
            <a:ext cx="1194725" cy="859037"/>
          </a:xfrm>
          <a:prstGeom prst="rect">
            <a:avLst/>
          </a:prstGeom>
          <a:noFill/>
        </p:spPr>
      </p:pic>
      <p:pic>
        <p:nvPicPr>
          <p:cNvPr id="82" name="Picture 23" descr="Single S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23" y="5571157"/>
            <a:ext cx="1194872" cy="747827"/>
          </a:xfrm>
          <a:prstGeom prst="rect">
            <a:avLst/>
          </a:prstGeom>
          <a:noFill/>
        </p:spPr>
      </p:pic>
      <p:sp>
        <p:nvSpPr>
          <p:cNvPr id="83" name="AutoShape 11"/>
          <p:cNvSpPr>
            <a:spLocks noChangeArrowheads="1"/>
          </p:cNvSpPr>
          <p:nvPr/>
        </p:nvSpPr>
        <p:spPr bwMode="auto">
          <a:xfrm>
            <a:off x="4099879" y="847359"/>
            <a:ext cx="2904786" cy="478304"/>
          </a:xfrm>
          <a:prstGeom prst="rightArrow">
            <a:avLst>
              <a:gd name="adj1" fmla="val 50000"/>
              <a:gd name="adj2" fmla="val 38571"/>
            </a:avLst>
          </a:prstGeom>
          <a:solidFill>
            <a:schemeClr val="accent1">
              <a:lumMod val="75000"/>
            </a:schemeClr>
          </a:solidFill>
          <a:ln w="9525">
            <a:solidFill>
              <a:schemeClr val="tx1"/>
            </a:solidFill>
            <a:miter lim="800000"/>
            <a:headEnd/>
            <a:tailEnd/>
          </a:ln>
          <a:effectLst/>
        </p:spPr>
        <p:txBody>
          <a:bodyPr wrap="none" anchor="ctr"/>
          <a:lstStyle/>
          <a:p>
            <a:pPr algn="ctr"/>
            <a:r>
              <a:rPr lang="en-US" sz="1200" b="1" i="1" dirty="0">
                <a:solidFill>
                  <a:schemeClr val="bg1"/>
                </a:solidFill>
                <a:latin typeface="+mn-lt"/>
              </a:rPr>
              <a:t>DRIVERS FOR THE</a:t>
            </a:r>
          </a:p>
        </p:txBody>
      </p:sp>
      <p:pic>
        <p:nvPicPr>
          <p:cNvPr id="84" name="Picture 2" descr="http://www.asc-csa.gc.ca/images/iss/iss-accuei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2652" y="1353925"/>
            <a:ext cx="2212042" cy="790015"/>
          </a:xfrm>
          <a:prstGeom prst="rect">
            <a:avLst/>
          </a:prstGeom>
          <a:noFill/>
        </p:spPr>
      </p:pic>
      <p:pic>
        <p:nvPicPr>
          <p:cNvPr id="85" name="Picture 6" descr="https://encrypted-tbn2.gstatic.com/images?q=tbn:ANd9GcSiOhtCWbDGisK3EnHZbbZ9oUe9Y4FNCNfJ63fbxKYhtxLGtaTELw"/>
          <p:cNvPicPr>
            <a:picLocks noChangeAspect="1" noChangeArrowheads="1"/>
          </p:cNvPicPr>
          <p:nvPr/>
        </p:nvPicPr>
        <p:blipFill rotWithShape="1">
          <a:blip r:embed="rId7">
            <a:extLst>
              <a:ext uri="{28A0092B-C50C-407E-A947-70E740481C1C}">
                <a14:useLocalDpi xmlns:a14="http://schemas.microsoft.com/office/drawing/2010/main" val="0"/>
              </a:ext>
            </a:extLst>
          </a:blip>
          <a:srcRect t="14296"/>
          <a:stretch/>
        </p:blipFill>
        <p:spPr bwMode="auto">
          <a:xfrm rot="10800000">
            <a:off x="150559" y="1353925"/>
            <a:ext cx="1545602" cy="870350"/>
          </a:xfrm>
          <a:prstGeom prst="rect">
            <a:avLst/>
          </a:prstGeom>
          <a:noFill/>
        </p:spPr>
      </p:pic>
      <p:sp>
        <p:nvSpPr>
          <p:cNvPr id="86" name="Text Box 9"/>
          <p:cNvSpPr txBox="1">
            <a:spLocks noChangeArrowheads="1"/>
          </p:cNvSpPr>
          <p:nvPr/>
        </p:nvSpPr>
        <p:spPr bwMode="auto">
          <a:xfrm>
            <a:off x="187413" y="2185070"/>
            <a:ext cx="1471892" cy="461665"/>
          </a:xfrm>
          <a:prstGeom prst="rect">
            <a:avLst/>
          </a:prstGeom>
          <a:noFill/>
          <a:ln>
            <a:noFill/>
          </a:ln>
          <a:effectLst/>
        </p:spPr>
        <p:txBody>
          <a:bodyPr wrap="square">
            <a:spAutoFit/>
          </a:bodyPr>
          <a:lstStyle/>
          <a:p>
            <a:pPr algn="ctr" eaLnBrk="0" hangingPunct="0"/>
            <a:r>
              <a:rPr lang="en-US" sz="1200" b="1" dirty="0">
                <a:solidFill>
                  <a:schemeClr val="tx2"/>
                </a:solidFill>
              </a:rPr>
              <a:t>Shuttle/</a:t>
            </a:r>
            <a:r>
              <a:rPr lang="en-US" sz="1200" b="1" dirty="0" err="1">
                <a:solidFill>
                  <a:schemeClr val="tx2"/>
                </a:solidFill>
              </a:rPr>
              <a:t>SpaceLab</a:t>
            </a:r>
            <a:endParaRPr lang="en-US" sz="1200" b="1" dirty="0">
              <a:solidFill>
                <a:schemeClr val="tx2"/>
              </a:solidFill>
            </a:endParaRPr>
          </a:p>
          <a:p>
            <a:pPr algn="ctr" eaLnBrk="0" hangingPunct="0"/>
            <a:r>
              <a:rPr lang="en-US" sz="1200" b="1" dirty="0">
                <a:solidFill>
                  <a:schemeClr val="tx2"/>
                </a:solidFill>
              </a:rPr>
              <a:t>CCSDS packets</a:t>
            </a:r>
          </a:p>
        </p:txBody>
      </p:sp>
      <p:sp>
        <p:nvSpPr>
          <p:cNvPr id="87" name="Text Box 9"/>
          <p:cNvSpPr txBox="1">
            <a:spLocks noChangeArrowheads="1"/>
          </p:cNvSpPr>
          <p:nvPr/>
        </p:nvSpPr>
        <p:spPr bwMode="auto">
          <a:xfrm>
            <a:off x="2024972" y="2097579"/>
            <a:ext cx="2287402" cy="646331"/>
          </a:xfrm>
          <a:prstGeom prst="rect">
            <a:avLst/>
          </a:prstGeom>
          <a:noFill/>
          <a:ln>
            <a:noFill/>
          </a:ln>
          <a:effectLst/>
        </p:spPr>
        <p:txBody>
          <a:bodyPr wrap="square">
            <a:spAutoFit/>
          </a:bodyPr>
          <a:lstStyle/>
          <a:p>
            <a:pPr algn="ctr" eaLnBrk="0" hangingPunct="0"/>
            <a:r>
              <a:rPr lang="en-US" sz="1200" b="1" dirty="0">
                <a:solidFill>
                  <a:schemeClr val="tx2"/>
                </a:solidFill>
              </a:rPr>
              <a:t>International Space Station </a:t>
            </a:r>
          </a:p>
          <a:p>
            <a:pPr algn="ctr" eaLnBrk="0" hangingPunct="0"/>
            <a:r>
              <a:rPr lang="en-US" sz="1200" b="1" dirty="0">
                <a:solidFill>
                  <a:schemeClr val="tx2"/>
                </a:solidFill>
              </a:rPr>
              <a:t>Adv. Orbital Sys (AOS)</a:t>
            </a:r>
          </a:p>
          <a:p>
            <a:pPr algn="ctr" eaLnBrk="0" hangingPunct="0"/>
            <a:r>
              <a:rPr lang="en-US" sz="1200" b="1" dirty="0">
                <a:solidFill>
                  <a:schemeClr val="tx2"/>
                </a:solidFill>
              </a:rPr>
              <a:t>Early DTN Prototyping</a:t>
            </a:r>
          </a:p>
        </p:txBody>
      </p:sp>
      <p:sp>
        <p:nvSpPr>
          <p:cNvPr id="88" name="Text Box 9"/>
          <p:cNvSpPr txBox="1">
            <a:spLocks noChangeArrowheads="1"/>
          </p:cNvSpPr>
          <p:nvPr/>
        </p:nvSpPr>
        <p:spPr bwMode="auto">
          <a:xfrm>
            <a:off x="6584842" y="2160538"/>
            <a:ext cx="2614518" cy="646331"/>
          </a:xfrm>
          <a:prstGeom prst="rect">
            <a:avLst/>
          </a:prstGeom>
          <a:noFill/>
          <a:ln>
            <a:noFill/>
          </a:ln>
          <a:effectLst/>
        </p:spPr>
        <p:txBody>
          <a:bodyPr wrap="square">
            <a:spAutoFit/>
          </a:bodyPr>
          <a:lstStyle/>
          <a:p>
            <a:pPr algn="ctr" eaLnBrk="0" hangingPunct="0"/>
            <a:r>
              <a:rPr lang="en-US" sz="1200" b="1" dirty="0">
                <a:solidFill>
                  <a:schemeClr val="tx2"/>
                </a:solidFill>
              </a:rPr>
              <a:t>Asteroid/Surface Exploration</a:t>
            </a:r>
          </a:p>
          <a:p>
            <a:pPr algn="ctr" eaLnBrk="0" hangingPunct="0"/>
            <a:r>
              <a:rPr lang="en-US" sz="1200" b="1" dirty="0">
                <a:solidFill>
                  <a:schemeClr val="tx2"/>
                </a:solidFill>
              </a:rPr>
              <a:t>Autonomy, High bandwidth</a:t>
            </a:r>
          </a:p>
          <a:p>
            <a:pPr algn="ctr" eaLnBrk="0" hangingPunct="0"/>
            <a:r>
              <a:rPr lang="en-US" sz="1200" b="1" dirty="0">
                <a:solidFill>
                  <a:schemeClr val="tx2"/>
                </a:solidFill>
              </a:rPr>
              <a:t>Multi-Agency Mission Ops</a:t>
            </a:r>
          </a:p>
        </p:txBody>
      </p:sp>
      <p:grpSp>
        <p:nvGrpSpPr>
          <p:cNvPr id="89" name="Group 88"/>
          <p:cNvGrpSpPr/>
          <p:nvPr/>
        </p:nvGrpSpPr>
        <p:grpSpPr>
          <a:xfrm>
            <a:off x="6749128" y="1333386"/>
            <a:ext cx="2352815" cy="899486"/>
            <a:chOff x="6425034" y="1244104"/>
            <a:chExt cx="2352815" cy="899486"/>
          </a:xfrm>
        </p:grpSpPr>
        <p:pic>
          <p:nvPicPr>
            <p:cNvPr id="90" name="Picture 8" descr="http://www.biospherefoundation.org/cameronmars.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5000" b="15645"/>
            <a:stretch/>
          </p:blipFill>
          <p:spPr bwMode="auto">
            <a:xfrm>
              <a:off x="7230753" y="1438889"/>
              <a:ext cx="1547096" cy="704701"/>
            </a:xfrm>
            <a:prstGeom prst="rect">
              <a:avLst/>
            </a:prstGeom>
            <a:noFill/>
          </p:spPr>
        </p:pic>
        <p:pic>
          <p:nvPicPr>
            <p:cNvPr id="91" name="Picture 12" descr="https://encrypted-tbn3.gstatic.com/images?q=tbn:ANd9GcRSc3M6BD5xFmme86OBN1EpHBtJqP_ecIZBiTU0ijV_QvjzSCOi"/>
            <p:cNvPicPr>
              <a:picLocks noChangeAspect="1" noChangeArrowheads="1"/>
            </p:cNvPicPr>
            <p:nvPr/>
          </p:nvPicPr>
          <p:blipFill rotWithShape="1">
            <a:blip r:embed="rId9">
              <a:extLst>
                <a:ext uri="{28A0092B-C50C-407E-A947-70E740481C1C}">
                  <a14:useLocalDpi xmlns:a14="http://schemas.microsoft.com/office/drawing/2010/main" val="0"/>
                </a:ext>
              </a:extLst>
            </a:blip>
            <a:srcRect t="24138" b="13990"/>
            <a:stretch/>
          </p:blipFill>
          <p:spPr bwMode="auto">
            <a:xfrm>
              <a:off x="6425034" y="1244104"/>
              <a:ext cx="1218079" cy="753636"/>
            </a:xfrm>
            <a:prstGeom prst="rect">
              <a:avLst/>
            </a:prstGeom>
            <a:noFill/>
          </p:spPr>
        </p:pic>
      </p:grpSp>
      <p:pic>
        <p:nvPicPr>
          <p:cNvPr id="92" name="Picture 14" descr="http://www.spxdaily.com/images-lg/icon-satellite-orbit-earth-lg.jpg"/>
          <p:cNvPicPr>
            <a:picLocks noChangeAspect="1" noChangeArrowheads="1"/>
          </p:cNvPicPr>
          <p:nvPr/>
        </p:nvPicPr>
        <p:blipFill rotWithShape="1">
          <a:blip r:embed="rId10">
            <a:extLst>
              <a:ext uri="{28A0092B-C50C-407E-A947-70E740481C1C}">
                <a14:useLocalDpi xmlns:a14="http://schemas.microsoft.com/office/drawing/2010/main" val="0"/>
              </a:ext>
            </a:extLst>
          </a:blip>
          <a:srcRect l="751" t="30224" r="-751" b="16303"/>
          <a:stretch/>
        </p:blipFill>
        <p:spPr bwMode="auto">
          <a:xfrm>
            <a:off x="2237467" y="4228797"/>
            <a:ext cx="1862412" cy="829925"/>
          </a:xfrm>
          <a:prstGeom prst="rect">
            <a:avLst/>
          </a:prstGeom>
          <a:noFill/>
        </p:spPr>
      </p:pic>
      <p:pic>
        <p:nvPicPr>
          <p:cNvPr id="93" name="Picture 16" descr="http://www.militaryaerospace.com/content/dam/etc/medialib/new-lib/mae/online-articles/2011/06/22655.res/_jcr_content/renditions/pennwell.web.420.315.jpg"/>
          <p:cNvPicPr>
            <a:picLocks noChangeAspect="1" noChangeArrowheads="1"/>
          </p:cNvPicPr>
          <p:nvPr/>
        </p:nvPicPr>
        <p:blipFill rotWithShape="1">
          <a:blip r:embed="rId11">
            <a:extLst>
              <a:ext uri="{28A0092B-C50C-407E-A947-70E740481C1C}">
                <a14:useLocalDpi xmlns:a14="http://schemas.microsoft.com/office/drawing/2010/main" val="0"/>
              </a:ext>
            </a:extLst>
          </a:blip>
          <a:srcRect l="4914" t="24881" r="3896" b="19874"/>
          <a:stretch/>
        </p:blipFill>
        <p:spPr bwMode="auto">
          <a:xfrm>
            <a:off x="83818" y="4303060"/>
            <a:ext cx="1679083" cy="762907"/>
          </a:xfrm>
          <a:prstGeom prst="rect">
            <a:avLst/>
          </a:prstGeom>
          <a:noFill/>
        </p:spPr>
      </p:pic>
      <p:pic>
        <p:nvPicPr>
          <p:cNvPr id="94" name="Picture 17"/>
          <p:cNvPicPr>
            <a:picLocks noChangeAspect="1" noChangeArrowheads="1"/>
          </p:cNvPicPr>
          <p:nvPr/>
        </p:nvPicPr>
        <p:blipFill rotWithShape="1">
          <a:blip r:embed="rId12">
            <a:extLst>
              <a:ext uri="{28A0092B-C50C-407E-A947-70E740481C1C}">
                <a14:useLocalDpi xmlns:a14="http://schemas.microsoft.com/office/drawing/2010/main" val="0"/>
              </a:ext>
            </a:extLst>
          </a:blip>
          <a:srcRect t="30145" b="19147"/>
          <a:stretch/>
        </p:blipFill>
        <p:spPr bwMode="auto">
          <a:xfrm>
            <a:off x="6783439" y="4228797"/>
            <a:ext cx="2217325" cy="873030"/>
          </a:xfrm>
          <a:prstGeom prst="rect">
            <a:avLst/>
          </a:prstGeom>
          <a:noFill/>
          <a:ln>
            <a:noFill/>
          </a:ln>
          <a:effectLst/>
        </p:spPr>
      </p:pic>
      <p:sp>
        <p:nvSpPr>
          <p:cNvPr id="95" name="Text Box 8"/>
          <p:cNvSpPr txBox="1">
            <a:spLocks noChangeArrowheads="1"/>
          </p:cNvSpPr>
          <p:nvPr/>
        </p:nvSpPr>
        <p:spPr bwMode="auto">
          <a:xfrm>
            <a:off x="-18028" y="4987002"/>
            <a:ext cx="1882775" cy="461665"/>
          </a:xfrm>
          <a:prstGeom prst="rect">
            <a:avLst/>
          </a:prstGeom>
          <a:noFill/>
          <a:ln>
            <a:noFill/>
          </a:ln>
          <a:effectLst/>
        </p:spPr>
        <p:txBody>
          <a:bodyPr>
            <a:spAutoFit/>
          </a:bodyPr>
          <a:lstStyle/>
          <a:p>
            <a:pPr algn="ctr" eaLnBrk="0" hangingPunct="0"/>
            <a:r>
              <a:rPr lang="en-US" sz="1200" b="1" dirty="0">
                <a:solidFill>
                  <a:schemeClr val="tx2"/>
                </a:solidFill>
              </a:rPr>
              <a:t>Single-Spacecraft Survey/Sensors</a:t>
            </a:r>
          </a:p>
        </p:txBody>
      </p:sp>
      <p:sp>
        <p:nvSpPr>
          <p:cNvPr id="96" name="Text Box 8"/>
          <p:cNvSpPr txBox="1">
            <a:spLocks noChangeArrowheads="1"/>
          </p:cNvSpPr>
          <p:nvPr/>
        </p:nvSpPr>
        <p:spPr bwMode="auto">
          <a:xfrm>
            <a:off x="1864919" y="4982874"/>
            <a:ext cx="2607509" cy="461665"/>
          </a:xfrm>
          <a:prstGeom prst="rect">
            <a:avLst/>
          </a:prstGeom>
          <a:noFill/>
          <a:ln>
            <a:noFill/>
          </a:ln>
          <a:effectLst/>
        </p:spPr>
        <p:txBody>
          <a:bodyPr wrap="square">
            <a:spAutoFit/>
          </a:bodyPr>
          <a:lstStyle/>
          <a:p>
            <a:pPr algn="ctr" eaLnBrk="0" hangingPunct="0"/>
            <a:r>
              <a:rPr lang="en-US" sz="1200" b="1" dirty="0">
                <a:solidFill>
                  <a:schemeClr val="tx2"/>
                </a:solidFill>
              </a:rPr>
              <a:t>Spacecraft Constellations </a:t>
            </a:r>
          </a:p>
          <a:p>
            <a:pPr algn="ctr" eaLnBrk="0" hangingPunct="0"/>
            <a:r>
              <a:rPr lang="en-US" sz="1200" b="1" dirty="0">
                <a:solidFill>
                  <a:schemeClr val="tx2"/>
                </a:solidFill>
              </a:rPr>
              <a:t>and formation flying</a:t>
            </a:r>
          </a:p>
        </p:txBody>
      </p:sp>
      <p:sp>
        <p:nvSpPr>
          <p:cNvPr id="97" name="Text Box 8"/>
          <p:cNvSpPr txBox="1">
            <a:spLocks noChangeArrowheads="1"/>
          </p:cNvSpPr>
          <p:nvPr/>
        </p:nvSpPr>
        <p:spPr bwMode="auto">
          <a:xfrm>
            <a:off x="7071360" y="6366354"/>
            <a:ext cx="2124496" cy="461665"/>
          </a:xfrm>
          <a:prstGeom prst="rect">
            <a:avLst/>
          </a:prstGeom>
          <a:noFill/>
          <a:ln>
            <a:noFill/>
          </a:ln>
          <a:effectLst/>
        </p:spPr>
        <p:txBody>
          <a:bodyPr wrap="square">
            <a:spAutoFit/>
          </a:bodyPr>
          <a:lstStyle/>
          <a:p>
            <a:pPr algn="ctr" eaLnBrk="0" hangingPunct="0"/>
            <a:r>
              <a:rPr lang="en-US" sz="1200" b="1" dirty="0">
                <a:solidFill>
                  <a:schemeClr val="tx2"/>
                </a:solidFill>
              </a:rPr>
              <a:t>Next Generation</a:t>
            </a:r>
          </a:p>
          <a:p>
            <a:pPr algn="ctr" eaLnBrk="0" hangingPunct="0"/>
            <a:r>
              <a:rPr lang="en-US" sz="1200" b="1" dirty="0">
                <a:solidFill>
                  <a:schemeClr val="tx2"/>
                </a:solidFill>
              </a:rPr>
              <a:t>Observatory Complexes</a:t>
            </a:r>
          </a:p>
        </p:txBody>
      </p:sp>
      <p:pic>
        <p:nvPicPr>
          <p:cNvPr id="98" name="Picture 19" descr="http://i.space.com/images/i/000/010/931/i02/james-webb-space-telescope.jpg?1310575351"/>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23982" b="19276"/>
          <a:stretch/>
        </p:blipFill>
        <p:spPr bwMode="auto">
          <a:xfrm flipH="1">
            <a:off x="2206198" y="5525372"/>
            <a:ext cx="1924951" cy="873811"/>
          </a:xfrm>
          <a:prstGeom prst="rect">
            <a:avLst/>
          </a:prstGeom>
          <a:noFill/>
          <a:extLst>
            <a:ext uri="{909E8E84-426E-40DD-AFC4-6F175D3DCCD1}">
              <a14:hiddenFill xmlns:a14="http://schemas.microsoft.com/office/drawing/2010/main">
                <a:solidFill>
                  <a:srgbClr val="FFFFFF"/>
                </a:solidFill>
              </a14:hiddenFill>
            </a:ext>
          </a:extLst>
        </p:spPr>
      </p:pic>
      <p:sp>
        <p:nvSpPr>
          <p:cNvPr id="99" name="Text Box 8"/>
          <p:cNvSpPr txBox="1">
            <a:spLocks noChangeArrowheads="1"/>
          </p:cNvSpPr>
          <p:nvPr/>
        </p:nvSpPr>
        <p:spPr bwMode="auto">
          <a:xfrm>
            <a:off x="1864919" y="6366354"/>
            <a:ext cx="2607509" cy="461665"/>
          </a:xfrm>
          <a:prstGeom prst="rect">
            <a:avLst/>
          </a:prstGeom>
          <a:noFill/>
          <a:ln>
            <a:noFill/>
          </a:ln>
          <a:effectLst/>
        </p:spPr>
        <p:txBody>
          <a:bodyPr wrap="square">
            <a:spAutoFit/>
          </a:bodyPr>
          <a:lstStyle/>
          <a:p>
            <a:pPr algn="ctr" eaLnBrk="0" hangingPunct="0"/>
            <a:r>
              <a:rPr lang="en-US" sz="1200" b="1" dirty="0">
                <a:solidFill>
                  <a:schemeClr val="tx2"/>
                </a:solidFill>
              </a:rPr>
              <a:t>Greater Distances</a:t>
            </a:r>
          </a:p>
          <a:p>
            <a:pPr algn="ctr" eaLnBrk="0" hangingPunct="0"/>
            <a:r>
              <a:rPr lang="en-US" sz="1200" b="1" dirty="0">
                <a:solidFill>
                  <a:schemeClr val="tx2"/>
                </a:solidFill>
              </a:rPr>
              <a:t>Higher bandwidth</a:t>
            </a:r>
          </a:p>
        </p:txBody>
      </p:sp>
      <p:sp>
        <p:nvSpPr>
          <p:cNvPr id="100" name="Text Box 8"/>
          <p:cNvSpPr txBox="1">
            <a:spLocks noChangeArrowheads="1"/>
          </p:cNvSpPr>
          <p:nvPr/>
        </p:nvSpPr>
        <p:spPr bwMode="auto">
          <a:xfrm>
            <a:off x="6682260" y="5058850"/>
            <a:ext cx="2419683" cy="461665"/>
          </a:xfrm>
          <a:prstGeom prst="rect">
            <a:avLst/>
          </a:prstGeom>
          <a:noFill/>
          <a:ln>
            <a:noFill/>
          </a:ln>
          <a:effectLst/>
        </p:spPr>
        <p:txBody>
          <a:bodyPr wrap="square">
            <a:spAutoFit/>
          </a:bodyPr>
          <a:lstStyle/>
          <a:p>
            <a:pPr algn="ctr" eaLnBrk="0" hangingPunct="0"/>
            <a:r>
              <a:rPr lang="en-US" sz="1200" b="1" dirty="0">
                <a:solidFill>
                  <a:schemeClr val="tx2"/>
                </a:solidFill>
              </a:rPr>
              <a:t>Multi-Discipline and </a:t>
            </a:r>
          </a:p>
          <a:p>
            <a:pPr algn="ctr" eaLnBrk="0" hangingPunct="0"/>
            <a:r>
              <a:rPr lang="en-US" sz="1200" b="1" dirty="0">
                <a:solidFill>
                  <a:schemeClr val="tx2"/>
                </a:solidFill>
              </a:rPr>
              <a:t>Multi-Resource </a:t>
            </a:r>
            <a:r>
              <a:rPr lang="en-US" sz="1200" b="1" dirty="0" err="1">
                <a:solidFill>
                  <a:schemeClr val="tx2"/>
                </a:solidFill>
              </a:rPr>
              <a:t>SensorWebs</a:t>
            </a:r>
            <a:endParaRPr lang="en-US" sz="1200" b="1" dirty="0">
              <a:solidFill>
                <a:schemeClr val="tx2"/>
              </a:solidFill>
            </a:endParaRPr>
          </a:p>
        </p:txBody>
      </p:sp>
      <p:sp>
        <p:nvSpPr>
          <p:cNvPr id="101" name="Text Box 9"/>
          <p:cNvSpPr txBox="1">
            <a:spLocks noChangeArrowheads="1"/>
          </p:cNvSpPr>
          <p:nvPr/>
        </p:nvSpPr>
        <p:spPr bwMode="auto">
          <a:xfrm>
            <a:off x="1870455" y="3634921"/>
            <a:ext cx="2596436" cy="461665"/>
          </a:xfrm>
          <a:prstGeom prst="rect">
            <a:avLst/>
          </a:prstGeom>
          <a:noFill/>
          <a:ln>
            <a:noFill/>
          </a:ln>
          <a:effectLst/>
        </p:spPr>
        <p:txBody>
          <a:bodyPr wrap="square">
            <a:spAutoFit/>
          </a:bodyPr>
          <a:lstStyle/>
          <a:p>
            <a:pPr algn="ctr"/>
            <a:r>
              <a:rPr lang="en-US" sz="1200" b="1" dirty="0">
                <a:solidFill>
                  <a:schemeClr val="tx2"/>
                </a:solidFill>
              </a:rPr>
              <a:t>Missions designed for orbital relays,  Longer duration</a:t>
            </a:r>
          </a:p>
        </p:txBody>
      </p:sp>
      <p:grpSp>
        <p:nvGrpSpPr>
          <p:cNvPr id="102" name="Group 101"/>
          <p:cNvGrpSpPr/>
          <p:nvPr/>
        </p:nvGrpSpPr>
        <p:grpSpPr>
          <a:xfrm>
            <a:off x="2015778" y="2663989"/>
            <a:ext cx="2305791" cy="1020419"/>
            <a:chOff x="2405359" y="2472729"/>
            <a:chExt cx="2464651" cy="1130994"/>
          </a:xfrm>
        </p:grpSpPr>
        <p:pic>
          <p:nvPicPr>
            <p:cNvPr id="103" name="Picture 21" descr="https://encrypted-tbn3.gstatic.com/images?q=tbn:ANd9GcSzWwAkpf4tMC_6MKF5cZVsig6ZR7b40ZCg69A1yCsIp5XmgZvY_g"/>
            <p:cNvPicPr>
              <a:picLocks noChangeAspect="1" noChangeArrowheads="1"/>
            </p:cNvPicPr>
            <p:nvPr/>
          </p:nvPicPr>
          <p:blipFill rotWithShape="1">
            <a:blip r:embed="rId14">
              <a:extLst>
                <a:ext uri="{28A0092B-C50C-407E-A947-70E740481C1C}">
                  <a14:useLocalDpi xmlns:a14="http://schemas.microsoft.com/office/drawing/2010/main" val="0"/>
                </a:ext>
              </a:extLst>
            </a:blip>
            <a:srcRect l="8392" t="27526" b="12780"/>
            <a:stretch/>
          </p:blipFill>
          <p:spPr bwMode="auto">
            <a:xfrm>
              <a:off x="2405359" y="2921801"/>
              <a:ext cx="1213172" cy="632435"/>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5" descr="https://encrypted-tbn1.gstatic.com/images?q=tbn:ANd9GcQAZ2epuX9AP5Spwldm0-yM9gAhaH_aYGmlXbOw1P28gb_ZUyomhA"/>
            <p:cNvPicPr>
              <a:picLocks noChangeAspect="1" noChangeArrowheads="1"/>
            </p:cNvPicPr>
            <p:nvPr/>
          </p:nvPicPr>
          <p:blipFill rotWithShape="1">
            <a:blip r:embed="rId15">
              <a:extLst>
                <a:ext uri="{28A0092B-C50C-407E-A947-70E740481C1C}">
                  <a14:useLocalDpi xmlns:a14="http://schemas.microsoft.com/office/drawing/2010/main" val="0"/>
                </a:ext>
              </a:extLst>
            </a:blip>
            <a:srcRect l="13178" t="21092" r="14570" b="13139"/>
            <a:stretch/>
          </p:blipFill>
          <p:spPr bwMode="auto">
            <a:xfrm>
              <a:off x="3940848" y="3040894"/>
              <a:ext cx="929162" cy="562829"/>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3" descr="https://encrypted-tbn2.gstatic.com/images?q=tbn:ANd9GcR3vnDjoGvWFFCLlRlTqR0fjzRVt-FWg0qxNkH01xjpbJYOYRv-"/>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6564" b="27201"/>
            <a:stretch/>
          </p:blipFill>
          <p:spPr bwMode="auto">
            <a:xfrm>
              <a:off x="3185579" y="2743406"/>
              <a:ext cx="1033907" cy="570673"/>
            </a:xfrm>
            <a:prstGeom prst="rect">
              <a:avLst/>
            </a:prstGeom>
            <a:noFill/>
            <a:extLst>
              <a:ext uri="{909E8E84-426E-40DD-AFC4-6F175D3DCCD1}">
                <a14:hiddenFill xmlns:a14="http://schemas.microsoft.com/office/drawing/2010/main">
                  <a:solidFill>
                    <a:srgbClr val="FFFFFF"/>
                  </a:solidFill>
                </a14:hiddenFill>
              </a:ext>
            </a:extLst>
          </p:spPr>
        </p:pic>
        <p:cxnSp>
          <p:nvCxnSpPr>
            <p:cNvPr id="106" name="Straight Connector 105"/>
            <p:cNvCxnSpPr/>
            <p:nvPr/>
          </p:nvCxnSpPr>
          <p:spPr bwMode="auto">
            <a:xfrm flipH="1">
              <a:off x="2938464" y="3040894"/>
              <a:ext cx="672087" cy="116644"/>
            </a:xfrm>
            <a:prstGeom prst="line">
              <a:avLst/>
            </a:prstGeom>
            <a:solidFill>
              <a:schemeClr val="accent1"/>
            </a:solidFill>
            <a:ln w="38100" cap="flat" cmpd="sng" algn="ctr">
              <a:solidFill>
                <a:srgbClr val="FF0000"/>
              </a:solidFill>
              <a:prstDash val="solid"/>
              <a:round/>
              <a:headEnd type="none" w="sm" len="sm"/>
              <a:tailEnd type="none" w="sm" len="sm"/>
            </a:ln>
            <a:effectLst/>
          </p:spPr>
        </p:cxnSp>
        <p:cxnSp>
          <p:nvCxnSpPr>
            <p:cNvPr id="107" name="Straight Connector 106"/>
            <p:cNvCxnSpPr/>
            <p:nvPr/>
          </p:nvCxnSpPr>
          <p:spPr bwMode="auto">
            <a:xfrm>
              <a:off x="3843338" y="3040894"/>
              <a:ext cx="459450" cy="281414"/>
            </a:xfrm>
            <a:prstGeom prst="line">
              <a:avLst/>
            </a:prstGeom>
            <a:solidFill>
              <a:schemeClr val="accent1"/>
            </a:solidFill>
            <a:ln w="38100" cap="flat" cmpd="sng" algn="ctr">
              <a:solidFill>
                <a:srgbClr val="FF0000"/>
              </a:solidFill>
              <a:prstDash val="solid"/>
              <a:round/>
              <a:headEnd type="none" w="sm" len="sm"/>
              <a:tailEnd type="none" w="sm" len="sm"/>
            </a:ln>
            <a:effectLst/>
          </p:spPr>
        </p:cxnSp>
        <p:pic>
          <p:nvPicPr>
            <p:cNvPr id="108" name="Picture 27" descr="https://encrypted-tbn0.gstatic.com/images?q=tbn:ANd9GcTsRkdKaHiim_dgKzB-hwlNjOKEe6G8pUF-6GbdftIO2z_HwhCF"/>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7609" y="2472729"/>
              <a:ext cx="350190" cy="354901"/>
            </a:xfrm>
            <a:prstGeom prst="rect">
              <a:avLst/>
            </a:prstGeom>
            <a:noFill/>
            <a:extLst>
              <a:ext uri="{909E8E84-426E-40DD-AFC4-6F175D3DCCD1}">
                <a14:hiddenFill xmlns:a14="http://schemas.microsoft.com/office/drawing/2010/main">
                  <a:solidFill>
                    <a:srgbClr val="FFFFFF"/>
                  </a:solidFill>
                </a14:hiddenFill>
              </a:ext>
            </a:extLst>
          </p:spPr>
        </p:pic>
        <p:cxnSp>
          <p:nvCxnSpPr>
            <p:cNvPr id="109" name="Straight Connector 108"/>
            <p:cNvCxnSpPr>
              <a:stCxn id="108" idx="1"/>
            </p:cNvCxnSpPr>
            <p:nvPr/>
          </p:nvCxnSpPr>
          <p:spPr bwMode="auto">
            <a:xfrm flipH="1">
              <a:off x="3843339" y="2650180"/>
              <a:ext cx="634270" cy="203163"/>
            </a:xfrm>
            <a:prstGeom prst="line">
              <a:avLst/>
            </a:prstGeom>
            <a:solidFill>
              <a:schemeClr val="accent1"/>
            </a:solidFill>
            <a:ln w="38100" cap="flat" cmpd="sng" algn="ctr">
              <a:solidFill>
                <a:srgbClr val="FF0000"/>
              </a:solidFill>
              <a:prstDash val="solid"/>
              <a:round/>
              <a:headEnd type="none" w="sm" len="sm"/>
              <a:tailEnd type="none" w="sm" len="sm"/>
            </a:ln>
            <a:effectLst/>
          </p:spPr>
        </p:cxnSp>
      </p:grpSp>
      <p:sp>
        <p:nvSpPr>
          <p:cNvPr id="110" name="Text Box 9"/>
          <p:cNvSpPr txBox="1">
            <a:spLocks noChangeArrowheads="1"/>
          </p:cNvSpPr>
          <p:nvPr/>
        </p:nvSpPr>
        <p:spPr bwMode="auto">
          <a:xfrm>
            <a:off x="6233631" y="3409448"/>
            <a:ext cx="3316941" cy="646331"/>
          </a:xfrm>
          <a:prstGeom prst="rect">
            <a:avLst/>
          </a:prstGeom>
          <a:noFill/>
          <a:ln>
            <a:noFill/>
          </a:ln>
          <a:effectLst/>
        </p:spPr>
        <p:txBody>
          <a:bodyPr wrap="square">
            <a:spAutoFit/>
          </a:bodyPr>
          <a:lstStyle/>
          <a:p>
            <a:pPr algn="ctr" eaLnBrk="0" hangingPunct="0"/>
            <a:r>
              <a:rPr lang="en-US" sz="1200" b="1" dirty="0">
                <a:solidFill>
                  <a:schemeClr val="tx2"/>
                </a:solidFill>
              </a:rPr>
              <a:t>Complex human or robotic </a:t>
            </a:r>
          </a:p>
          <a:p>
            <a:pPr algn="ctr" eaLnBrk="0" hangingPunct="0"/>
            <a:r>
              <a:rPr lang="en-US" sz="1200" b="1" dirty="0">
                <a:solidFill>
                  <a:schemeClr val="tx2"/>
                </a:solidFill>
              </a:rPr>
              <a:t>Scenarios for remote surface missions</a:t>
            </a:r>
          </a:p>
          <a:p>
            <a:pPr algn="ctr" eaLnBrk="0" hangingPunct="0"/>
            <a:r>
              <a:rPr lang="en-US" sz="1200" b="1" dirty="0">
                <a:solidFill>
                  <a:schemeClr val="tx2"/>
                </a:solidFill>
              </a:rPr>
              <a:t>Fully automated Space Internetworking</a:t>
            </a:r>
          </a:p>
        </p:txBody>
      </p:sp>
      <p:pic>
        <p:nvPicPr>
          <p:cNvPr id="111" name="Picture 4" descr="Multi SC"/>
          <p:cNvPicPr>
            <a:picLocks noChangeAspect="1" noChangeArrowheads="1"/>
          </p:cNvPicPr>
          <p:nvPr/>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t="50571"/>
          <a:stretch/>
        </p:blipFill>
        <p:spPr bwMode="auto">
          <a:xfrm>
            <a:off x="7324733" y="5648625"/>
            <a:ext cx="1691826" cy="750558"/>
          </a:xfrm>
          <a:prstGeom prst="rect">
            <a:avLst/>
          </a:prstGeom>
          <a:noFill/>
        </p:spPr>
      </p:pic>
      <p:sp>
        <p:nvSpPr>
          <p:cNvPr id="112" name="AutoShape 11"/>
          <p:cNvSpPr>
            <a:spLocks noChangeArrowheads="1"/>
          </p:cNvSpPr>
          <p:nvPr/>
        </p:nvSpPr>
        <p:spPr bwMode="auto">
          <a:xfrm>
            <a:off x="1499720" y="847359"/>
            <a:ext cx="850692" cy="478304"/>
          </a:xfrm>
          <a:prstGeom prst="rightArrow">
            <a:avLst>
              <a:gd name="adj1" fmla="val 50000"/>
              <a:gd name="adj2" fmla="val 38571"/>
            </a:avLst>
          </a:prstGeom>
          <a:solidFill>
            <a:schemeClr val="accent1">
              <a:lumMod val="75000"/>
            </a:schemeClr>
          </a:solidFill>
          <a:ln w="9525">
            <a:solidFill>
              <a:schemeClr val="tx1"/>
            </a:solidFill>
            <a:miter lim="800000"/>
            <a:headEnd/>
            <a:tailEnd/>
          </a:ln>
          <a:effectLst/>
        </p:spPr>
        <p:txBody>
          <a:bodyPr wrap="none" anchor="ctr"/>
          <a:lstStyle/>
          <a:p>
            <a:pPr algn="ctr"/>
            <a:endParaRPr lang="en-US" sz="1200" b="1" i="1" dirty="0">
              <a:solidFill>
                <a:schemeClr val="bg1"/>
              </a:solidFill>
              <a:latin typeface="+mn-lt"/>
            </a:endParaRPr>
          </a:p>
        </p:txBody>
      </p:sp>
    </p:spTree>
    <p:extLst>
      <p:ext uri="{BB962C8B-B14F-4D97-AF65-F5344CB8AC3E}">
        <p14:creationId xmlns:p14="http://schemas.microsoft.com/office/powerpoint/2010/main" val="226444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ChangeArrowheads="1"/>
          </p:cNvSpPr>
          <p:nvPr/>
        </p:nvSpPr>
        <p:spPr bwMode="auto">
          <a:xfrm>
            <a:off x="1322388" y="0"/>
            <a:ext cx="78216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a:lnSpc>
                <a:spcPct val="90000"/>
              </a:lnSpc>
            </a:pPr>
            <a:r>
              <a:rPr lang="en-US" b="1" dirty="0">
                <a:solidFill>
                  <a:srgbClr val="3333CC"/>
                </a:solidFill>
                <a:latin typeface="Arial" charset="0"/>
              </a:rPr>
              <a:t>CCSDS Overview</a:t>
            </a:r>
          </a:p>
          <a:p>
            <a:pPr algn="ctr">
              <a:lnSpc>
                <a:spcPct val="90000"/>
              </a:lnSpc>
            </a:pPr>
            <a:r>
              <a:rPr lang="en-US" b="1" dirty="0">
                <a:solidFill>
                  <a:srgbClr val="3333CC"/>
                </a:solidFill>
                <a:latin typeface="Arial" charset="0"/>
              </a:rPr>
              <a:t>Organizational Interrelationships</a:t>
            </a:r>
          </a:p>
        </p:txBody>
      </p:sp>
      <p:sp>
        <p:nvSpPr>
          <p:cNvPr id="35" name="Rounded Rectangle 34"/>
          <p:cNvSpPr/>
          <p:nvPr/>
        </p:nvSpPr>
        <p:spPr bwMode="auto">
          <a:xfrm>
            <a:off x="2556588" y="2978150"/>
            <a:ext cx="2143810" cy="1063626"/>
          </a:xfrm>
          <a:prstGeom prst="roundRect">
            <a:avLst/>
          </a:prstGeom>
          <a:solidFill>
            <a:srgbClr val="BCFFBC"/>
          </a:solidFill>
          <a:ln w="38100">
            <a:noFill/>
            <a:round/>
            <a:headEnd/>
            <a:tailEnd/>
          </a:ln>
        </p:spPr>
        <p:txBody>
          <a:bodyPr wrap="none" rtlCol="0" anchor="ctr"/>
          <a:lstStyle/>
          <a:p>
            <a:endParaRPr lang="en-US" b="1">
              <a:ln w="1905"/>
              <a:gradFill>
                <a:gsLst>
                  <a:gs pos="0">
                    <a:srgbClr val="009D00">
                      <a:shade val="20000"/>
                      <a:satMod val="200000"/>
                    </a:srgbClr>
                  </a:gs>
                  <a:gs pos="78000">
                    <a:srgbClr val="009D00">
                      <a:tint val="90000"/>
                      <a:shade val="89000"/>
                      <a:satMod val="220000"/>
                    </a:srgbClr>
                  </a:gs>
                  <a:gs pos="100000">
                    <a:srgbClr val="009D00">
                      <a:tint val="12000"/>
                      <a:satMod val="255000"/>
                    </a:srgbClr>
                  </a:gs>
                </a:gsLst>
                <a:lin ang="5400000"/>
              </a:gradFill>
              <a:effectLst>
                <a:innerShdw blurRad="69850" dist="43180" dir="5400000">
                  <a:srgbClr val="000000">
                    <a:alpha val="65000"/>
                  </a:srgbClr>
                </a:innerShdw>
              </a:effectLst>
              <a:latin typeface="Arial"/>
            </a:endParaRPr>
          </a:p>
        </p:txBody>
      </p:sp>
      <p:pic>
        <p:nvPicPr>
          <p:cNvPr id="36" name="Picture 2" descr="C:\Users\mkearney\Documents\Documents - MSFC files\Art Projects\Logos\CCSDS\Logos - Official currently in use\CCSDS Logo Stacked\ccsdslogo-stacked-4color-gr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972" y="3100256"/>
            <a:ext cx="1726764" cy="706297"/>
          </a:xfrm>
          <a:prstGeom prst="rect">
            <a:avLst/>
          </a:prstGeom>
          <a:noFill/>
        </p:spPr>
      </p:pic>
      <p:sp>
        <p:nvSpPr>
          <p:cNvPr id="37" name="Oval 36"/>
          <p:cNvSpPr>
            <a:spLocks noChangeArrowheads="1"/>
          </p:cNvSpPr>
          <p:nvPr/>
        </p:nvSpPr>
        <p:spPr bwMode="auto">
          <a:xfrm rot="16200000">
            <a:off x="3636010" y="2587625"/>
            <a:ext cx="5414962" cy="1747838"/>
          </a:xfrm>
          <a:prstGeom prst="ellipse">
            <a:avLst/>
          </a:prstGeom>
          <a:solidFill>
            <a:schemeClr val="accent1">
              <a:lumMod val="40000"/>
              <a:lumOff val="60000"/>
            </a:schemeClr>
          </a:solidFill>
          <a:ln w="12700" algn="ctr">
            <a:noFill/>
            <a:round/>
            <a:headEnd type="none" w="sm" len="sm"/>
            <a:tailEnd type="none" w="sm" len="sm"/>
          </a:ln>
        </p:spPr>
        <p:txBody>
          <a:bodyPr/>
          <a:lstStyle/>
          <a:p>
            <a:pPr>
              <a:defRPr/>
            </a:pPr>
            <a:endParaRPr lang="en-US"/>
          </a:p>
        </p:txBody>
      </p:sp>
      <p:sp>
        <p:nvSpPr>
          <p:cNvPr id="38" name="Oval 47"/>
          <p:cNvSpPr>
            <a:spLocks noChangeArrowheads="1"/>
          </p:cNvSpPr>
          <p:nvPr/>
        </p:nvSpPr>
        <p:spPr bwMode="auto">
          <a:xfrm>
            <a:off x="5769610" y="2786598"/>
            <a:ext cx="1195206" cy="1185328"/>
          </a:xfrm>
          <a:prstGeom prst="ellipse">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endParaRPr lang="en-GB"/>
          </a:p>
        </p:txBody>
      </p:sp>
      <p:cxnSp>
        <p:nvCxnSpPr>
          <p:cNvPr id="40" name="Straight Connector 52"/>
          <p:cNvCxnSpPr>
            <a:cxnSpLocks noChangeShapeType="1"/>
          </p:cNvCxnSpPr>
          <p:nvPr/>
        </p:nvCxnSpPr>
        <p:spPr bwMode="auto">
          <a:xfrm rot="16200000" flipH="1">
            <a:off x="5925978" y="2610644"/>
            <a:ext cx="792163" cy="9525"/>
          </a:xfrm>
          <a:prstGeom prst="line">
            <a:avLst/>
          </a:prstGeom>
          <a:noFill/>
          <a:ln w="762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1" name="Straight Connector 52"/>
          <p:cNvCxnSpPr>
            <a:cxnSpLocks noChangeShapeType="1"/>
          </p:cNvCxnSpPr>
          <p:nvPr/>
        </p:nvCxnSpPr>
        <p:spPr bwMode="auto">
          <a:xfrm rot="16200000" flipH="1">
            <a:off x="5900579" y="4439444"/>
            <a:ext cx="884237" cy="9525"/>
          </a:xfrm>
          <a:prstGeom prst="line">
            <a:avLst/>
          </a:prstGeom>
          <a:noFill/>
          <a:ln w="762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2" name="Straight Connector 41"/>
          <p:cNvCxnSpPr/>
          <p:nvPr/>
        </p:nvCxnSpPr>
        <p:spPr bwMode="auto">
          <a:xfrm>
            <a:off x="4285297" y="1724182"/>
            <a:ext cx="771525" cy="1503206"/>
          </a:xfrm>
          <a:prstGeom prst="line">
            <a:avLst/>
          </a:prstGeom>
          <a:solidFill>
            <a:schemeClr val="accent1"/>
          </a:solidFill>
          <a:ln w="76200" cap="flat" cmpd="sng" algn="ctr">
            <a:solidFill>
              <a:schemeClr val="bg1">
                <a:lumMod val="75000"/>
              </a:schemeClr>
            </a:solidFill>
            <a:prstDash val="solid"/>
            <a:round/>
            <a:headEnd type="none" w="sm" len="sm"/>
            <a:tailEnd type="none" w="sm" len="sm"/>
          </a:ln>
          <a:effectLst/>
        </p:spPr>
      </p:cxnSp>
      <p:cxnSp>
        <p:nvCxnSpPr>
          <p:cNvPr id="43" name="Straight Connector 58"/>
          <p:cNvCxnSpPr>
            <a:cxnSpLocks noChangeShapeType="1"/>
          </p:cNvCxnSpPr>
          <p:nvPr/>
        </p:nvCxnSpPr>
        <p:spPr bwMode="auto">
          <a:xfrm flipH="1" flipV="1">
            <a:off x="4499894" y="3801725"/>
            <a:ext cx="1269716" cy="1469072"/>
          </a:xfrm>
          <a:prstGeom prst="line">
            <a:avLst/>
          </a:prstGeom>
          <a:noFill/>
          <a:ln w="38100" algn="ctr">
            <a:solidFill>
              <a:srgbClr val="FF0000"/>
            </a:solidFill>
            <a:prstDash val="sysDash"/>
            <a:round/>
            <a:headEnd type="triangle" w="med" len="med"/>
            <a:tailEnd type="triangle" w="med" len="med"/>
          </a:ln>
          <a:extLst>
            <a:ext uri="{909E8E84-426E-40DD-AFC4-6F175D3DCCD1}">
              <a14:hiddenFill xmlns:a14="http://schemas.microsoft.com/office/drawing/2010/main">
                <a:noFill/>
              </a14:hiddenFill>
            </a:ext>
          </a:extLst>
        </p:spPr>
      </p:cxnSp>
      <p:sp>
        <p:nvSpPr>
          <p:cNvPr id="45" name="Rectangle 8"/>
          <p:cNvSpPr txBox="1">
            <a:spLocks noChangeArrowheads="1"/>
          </p:cNvSpPr>
          <p:nvPr/>
        </p:nvSpPr>
        <p:spPr bwMode="auto">
          <a:xfrm rot="2975741">
            <a:off x="3924239" y="4554762"/>
            <a:ext cx="1922462" cy="481434"/>
          </a:xfrm>
          <a:prstGeom prst="rect">
            <a:avLst/>
          </a:prstGeom>
          <a:noFill/>
          <a:ln>
            <a:miter lim="800000"/>
            <a:headEnd/>
            <a:tailEnd/>
          </a:ln>
        </p:spPr>
        <p:txBody>
          <a:bodyPr/>
          <a:lstStyle/>
          <a:p>
            <a:pPr marL="1588" indent="-1588" algn="ctr">
              <a:spcBef>
                <a:spcPct val="10000"/>
              </a:spcBef>
              <a:spcAft>
                <a:spcPct val="10000"/>
              </a:spcAft>
              <a:buSzPct val="125000"/>
              <a:defRPr/>
            </a:pPr>
            <a:r>
              <a:rPr lang="en-US" sz="1000" b="1" kern="0" dirty="0">
                <a:solidFill>
                  <a:srgbClr val="FF0000"/>
                </a:solidFill>
                <a:latin typeface="+mn-lt"/>
              </a:rPr>
              <a:t>Close Coordination for Discipline Topics</a:t>
            </a:r>
          </a:p>
        </p:txBody>
      </p:sp>
      <p:cxnSp>
        <p:nvCxnSpPr>
          <p:cNvPr id="47" name="Straight Connector 52"/>
          <p:cNvCxnSpPr>
            <a:cxnSpLocks noChangeShapeType="1"/>
          </p:cNvCxnSpPr>
          <p:nvPr/>
        </p:nvCxnSpPr>
        <p:spPr bwMode="auto">
          <a:xfrm flipV="1">
            <a:off x="2984341" y="3801724"/>
            <a:ext cx="0" cy="1667214"/>
          </a:xfrm>
          <a:prstGeom prst="line">
            <a:avLst/>
          </a:prstGeom>
          <a:noFill/>
          <a:ln w="762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8" name="Right Brace 47"/>
          <p:cNvSpPr/>
          <p:nvPr/>
        </p:nvSpPr>
        <p:spPr bwMode="auto">
          <a:xfrm rot="16200000">
            <a:off x="3150256" y="3493978"/>
            <a:ext cx="542496" cy="4096135"/>
          </a:xfrm>
          <a:prstGeom prst="rightBrace">
            <a:avLst>
              <a:gd name="adj1" fmla="val 8333"/>
              <a:gd name="adj2" fmla="val 39317"/>
            </a:avLst>
          </a:prstGeom>
          <a:noFill/>
          <a:ln w="76200" algn="ctr">
            <a:solidFill>
              <a:srgbClr val="FF0000"/>
            </a:solidFill>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49" name="Picture 8" descr="C:\Users\mkearney\Desktop\IOP Sphe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1822" y="1047302"/>
            <a:ext cx="1270000" cy="1270000"/>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11"/>
          <p:cNvSpPr>
            <a:spLocks noChangeArrowheads="1"/>
          </p:cNvSpPr>
          <p:nvPr/>
        </p:nvSpPr>
        <p:spPr bwMode="auto">
          <a:xfrm>
            <a:off x="5854069" y="1325308"/>
            <a:ext cx="1100931" cy="79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04" tIns="39889" rIns="81204" bIns="39889"/>
          <a:lstStyle/>
          <a:p>
            <a:pPr>
              <a:spcBef>
                <a:spcPct val="10000"/>
              </a:spcBef>
              <a:spcAft>
                <a:spcPct val="10000"/>
              </a:spcAft>
              <a:buSzPct val="125000"/>
            </a:pPr>
            <a:r>
              <a:rPr lang="en-US" sz="4000" b="1" dirty="0">
                <a:solidFill>
                  <a:srgbClr val="3333CC"/>
                </a:solidFill>
                <a:latin typeface="Bauhaus 93" pitchFamily="82" charset="0"/>
              </a:rPr>
              <a:t>IOP</a:t>
            </a:r>
            <a:endParaRPr lang="en-US" sz="4000" b="1" dirty="0">
              <a:latin typeface="Bauhaus 93" pitchFamily="82" charset="0"/>
            </a:endParaRPr>
          </a:p>
        </p:txBody>
      </p:sp>
      <p:sp>
        <p:nvSpPr>
          <p:cNvPr id="51" name="Rectangle 8"/>
          <p:cNvSpPr txBox="1">
            <a:spLocks noChangeArrowheads="1"/>
          </p:cNvSpPr>
          <p:nvPr/>
        </p:nvSpPr>
        <p:spPr bwMode="auto">
          <a:xfrm>
            <a:off x="1373436" y="4687128"/>
            <a:ext cx="1573853" cy="8549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1588" indent="-1588">
              <a:lnSpc>
                <a:spcPct val="100000"/>
              </a:lnSpc>
              <a:buFontTx/>
              <a:buNone/>
            </a:pPr>
            <a:r>
              <a:rPr lang="en-US" sz="1200" dirty="0"/>
              <a:t>CCSDS participant inputs bring in needs of individual organizations</a:t>
            </a:r>
          </a:p>
        </p:txBody>
      </p:sp>
      <p:cxnSp>
        <p:nvCxnSpPr>
          <p:cNvPr id="52" name="Straight Connector 58"/>
          <p:cNvCxnSpPr>
            <a:cxnSpLocks noChangeShapeType="1"/>
          </p:cNvCxnSpPr>
          <p:nvPr/>
        </p:nvCxnSpPr>
        <p:spPr bwMode="auto">
          <a:xfrm rot="10800000">
            <a:off x="4483735" y="3455988"/>
            <a:ext cx="1285875" cy="7937"/>
          </a:xfrm>
          <a:prstGeom prst="line">
            <a:avLst/>
          </a:prstGeom>
          <a:noFill/>
          <a:ln w="7620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5" name="Oval 54"/>
          <p:cNvSpPr/>
          <p:nvPr/>
        </p:nvSpPr>
        <p:spPr bwMode="auto">
          <a:xfrm rot="5785456">
            <a:off x="4891722" y="3289301"/>
            <a:ext cx="492125" cy="285750"/>
          </a:xfrm>
          <a:prstGeom prst="ellipse">
            <a:avLst/>
          </a:prstGeom>
          <a:noFill/>
          <a:ln w="76200">
            <a:solidFill>
              <a:schemeClr val="bg1">
                <a:lumMod val="75000"/>
              </a:schemeClr>
            </a:solidFill>
            <a:round/>
            <a:headEnd/>
            <a:tailEnd/>
          </a:ln>
        </p:spPr>
        <p:txBody>
          <a:bodyPr wrap="none" anchor="ctr"/>
          <a:lstStyle/>
          <a:p>
            <a:pPr algn="ctr">
              <a:defRPr/>
            </a:pPr>
            <a:endParaRPr lang="en-US"/>
          </a:p>
        </p:txBody>
      </p:sp>
      <p:cxnSp>
        <p:nvCxnSpPr>
          <p:cNvPr id="56" name="Straight Connector 58"/>
          <p:cNvCxnSpPr>
            <a:cxnSpLocks noChangeShapeType="1"/>
          </p:cNvCxnSpPr>
          <p:nvPr/>
        </p:nvCxnSpPr>
        <p:spPr bwMode="auto">
          <a:xfrm rot="10800000">
            <a:off x="4931410" y="3457575"/>
            <a:ext cx="125412" cy="1588"/>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sp>
        <p:nvSpPr>
          <p:cNvPr id="57" name="Rectangle 56"/>
          <p:cNvSpPr/>
          <p:nvPr/>
        </p:nvSpPr>
        <p:spPr>
          <a:xfrm>
            <a:off x="1418858" y="1047302"/>
            <a:ext cx="3814336" cy="830997"/>
          </a:xfrm>
          <a:prstGeom prst="rect">
            <a:avLst/>
          </a:prstGeom>
          <a:solidFill>
            <a:schemeClr val="bg1">
              <a:lumMod val="75000"/>
            </a:schemeClr>
          </a:solidFill>
        </p:spPr>
        <p:txBody>
          <a:bodyPr wrap="square">
            <a:spAutoFit/>
          </a:bodyPr>
          <a:lstStyle/>
          <a:p>
            <a:pPr lvl="0">
              <a:buSzPct val="125000"/>
            </a:pPr>
            <a:r>
              <a:rPr lang="en-US" sz="1600" b="1" dirty="0">
                <a:solidFill>
                  <a:srgbClr val="000000"/>
                </a:solidFill>
                <a:latin typeface="Arial" pitchFamily="34" charset="0"/>
              </a:rPr>
              <a:t>IOAG provides to CCSDS the IOAG priorities and guidance for future communications/operations plans</a:t>
            </a:r>
          </a:p>
        </p:txBody>
      </p:sp>
      <p:sp>
        <p:nvSpPr>
          <p:cNvPr id="58" name="Rounded Rectangle 57"/>
          <p:cNvSpPr/>
          <p:nvPr/>
        </p:nvSpPr>
        <p:spPr>
          <a:xfrm>
            <a:off x="3217661" y="4713040"/>
            <a:ext cx="1067636" cy="531266"/>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latin typeface="Calibri" pitchFamily="34" charset="0"/>
                <a:cs typeface="Calibri" pitchFamily="34" charset="0"/>
              </a:rPr>
              <a:t>Technology</a:t>
            </a:r>
          </a:p>
          <a:p>
            <a:pPr algn="ctr">
              <a:defRPr/>
            </a:pPr>
            <a:r>
              <a:rPr lang="en-US" sz="1400" b="1" dirty="0">
                <a:latin typeface="Calibri" pitchFamily="34" charset="0"/>
                <a:cs typeface="Calibri" pitchFamily="34" charset="0"/>
              </a:rPr>
              <a:t>Drivers</a:t>
            </a:r>
          </a:p>
        </p:txBody>
      </p:sp>
      <p:pic>
        <p:nvPicPr>
          <p:cNvPr id="5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0122" y="3630613"/>
            <a:ext cx="481013" cy="108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ounded Rectangle 59"/>
          <p:cNvSpPr/>
          <p:nvPr/>
        </p:nvSpPr>
        <p:spPr bwMode="auto">
          <a:xfrm>
            <a:off x="1526647" y="5683474"/>
            <a:ext cx="3753845" cy="784830"/>
          </a:xfrm>
          <a:prstGeom prst="roundRect">
            <a:avLst/>
          </a:prstGeom>
          <a:solidFill>
            <a:srgbClr val="BCFFBC"/>
          </a:solidFill>
          <a:ln w="38100">
            <a:noFill/>
            <a:round/>
            <a:headEnd/>
            <a:tailEnd/>
          </a:ln>
        </p:spPr>
        <p:txBody>
          <a:bodyPr wrap="none" rtlCol="0" anchor="ctr"/>
          <a:lstStyle/>
          <a:p>
            <a:pPr marL="1588" lvl="0" indent="-1588">
              <a:spcBef>
                <a:spcPct val="10000"/>
              </a:spcBef>
              <a:spcAft>
                <a:spcPct val="10000"/>
              </a:spcAft>
              <a:buSzPct val="125000"/>
            </a:pPr>
            <a:r>
              <a:rPr lang="en-US" sz="1200" b="1" kern="0" dirty="0">
                <a:solidFill>
                  <a:srgbClr val="000000"/>
                </a:solidFill>
                <a:latin typeface="Arial"/>
              </a:rPr>
              <a:t>CCSDS MEMBER AGENCIES (11)  direct inputs</a:t>
            </a:r>
          </a:p>
          <a:p>
            <a:pPr marL="1588" lvl="0" indent="-1588">
              <a:spcBef>
                <a:spcPct val="10000"/>
              </a:spcBef>
              <a:spcAft>
                <a:spcPct val="10000"/>
              </a:spcAft>
              <a:buSzPct val="125000"/>
            </a:pPr>
            <a:r>
              <a:rPr lang="en-US" sz="1200" b="1" kern="0" dirty="0">
                <a:solidFill>
                  <a:srgbClr val="000000"/>
                </a:solidFill>
                <a:latin typeface="Arial"/>
              </a:rPr>
              <a:t>OBSERVER AGENCIES (28)  direct inputs</a:t>
            </a:r>
          </a:p>
          <a:p>
            <a:pPr marL="1588" lvl="0" indent="-1588">
              <a:spcBef>
                <a:spcPct val="10000"/>
              </a:spcBef>
              <a:spcAft>
                <a:spcPct val="10000"/>
              </a:spcAft>
              <a:buSzPct val="125000"/>
            </a:pPr>
            <a:r>
              <a:rPr lang="en-US" sz="1200" b="1" kern="0" dirty="0">
                <a:solidFill>
                  <a:srgbClr val="000000"/>
                </a:solidFill>
                <a:latin typeface="Arial"/>
              </a:rPr>
              <a:t>MISSIONS AND PROGRAMS with direct funding</a:t>
            </a:r>
          </a:p>
        </p:txBody>
      </p:sp>
      <p:sp>
        <p:nvSpPr>
          <p:cNvPr id="61" name="Rounded Rectangle 60"/>
          <p:cNvSpPr/>
          <p:nvPr/>
        </p:nvSpPr>
        <p:spPr bwMode="auto">
          <a:xfrm>
            <a:off x="5765126" y="4851889"/>
            <a:ext cx="2296023" cy="1616413"/>
          </a:xfrm>
          <a:prstGeom prst="roundRect">
            <a:avLst/>
          </a:prstGeom>
          <a:solidFill>
            <a:schemeClr val="accent1">
              <a:lumMod val="40000"/>
              <a:lumOff val="60000"/>
              <a:alpha val="50980"/>
            </a:schemeClr>
          </a:solidFill>
          <a:ln w="38100">
            <a:noFill/>
            <a:round/>
            <a:headEnd/>
            <a:tailEnd/>
          </a:ln>
        </p:spPr>
        <p:txBody>
          <a:bodyPr wrap="none" rtlCol="0" anchor="ctr"/>
          <a:lstStyle/>
          <a:p>
            <a:pPr lvl="0">
              <a:defRPr/>
            </a:pPr>
            <a:r>
              <a:rPr lang="en-US" b="1" dirty="0">
                <a:ln w="1905"/>
                <a:gradFill>
                  <a:gsLst>
                    <a:gs pos="0">
                      <a:srgbClr val="009D00">
                        <a:shade val="20000"/>
                        <a:satMod val="200000"/>
                      </a:srgbClr>
                    </a:gs>
                    <a:gs pos="78000">
                      <a:srgbClr val="009D00">
                        <a:tint val="90000"/>
                        <a:shade val="89000"/>
                        <a:satMod val="220000"/>
                      </a:srgbClr>
                    </a:gs>
                    <a:gs pos="100000">
                      <a:srgbClr val="009D00">
                        <a:tint val="12000"/>
                        <a:satMod val="255000"/>
                      </a:srgbClr>
                    </a:gs>
                  </a:gsLst>
                  <a:lin ang="5400000"/>
                </a:gradFill>
                <a:effectLst>
                  <a:innerShdw blurRad="69850" dist="43180" dir="5400000">
                    <a:srgbClr val="000000">
                      <a:alpha val="65000"/>
                    </a:srgbClr>
                  </a:innerShdw>
                </a:effectLst>
                <a:latin typeface="Arial"/>
              </a:rPr>
              <a:t>SISG</a:t>
            </a:r>
          </a:p>
          <a:p>
            <a:pPr lvl="0">
              <a:defRPr/>
            </a:pPr>
            <a:r>
              <a:rPr lang="en-US" b="1" dirty="0">
                <a:ln w="1905"/>
                <a:gradFill>
                  <a:gsLst>
                    <a:gs pos="0">
                      <a:srgbClr val="009D00">
                        <a:shade val="20000"/>
                        <a:satMod val="200000"/>
                      </a:srgbClr>
                    </a:gs>
                    <a:gs pos="78000">
                      <a:srgbClr val="009D00">
                        <a:tint val="90000"/>
                        <a:shade val="89000"/>
                        <a:satMod val="220000"/>
                      </a:srgbClr>
                    </a:gs>
                    <a:gs pos="100000">
                      <a:srgbClr val="009D00">
                        <a:tint val="12000"/>
                        <a:satMod val="255000"/>
                      </a:srgbClr>
                    </a:gs>
                  </a:gsLst>
                  <a:lin ang="5400000"/>
                </a:gradFill>
                <a:effectLst>
                  <a:innerShdw blurRad="69850" dist="43180" dir="5400000">
                    <a:srgbClr val="000000">
                      <a:alpha val="65000"/>
                    </a:srgbClr>
                  </a:innerShdw>
                </a:effectLst>
                <a:latin typeface="Arial"/>
              </a:rPr>
              <a:t>  OLSG</a:t>
            </a:r>
          </a:p>
          <a:p>
            <a:pPr lvl="0">
              <a:defRPr/>
            </a:pPr>
            <a:r>
              <a:rPr lang="en-US" b="1" dirty="0">
                <a:ln w="1905"/>
                <a:gradFill>
                  <a:gsLst>
                    <a:gs pos="0">
                      <a:srgbClr val="009D00">
                        <a:shade val="20000"/>
                        <a:satMod val="200000"/>
                      </a:srgbClr>
                    </a:gs>
                    <a:gs pos="78000">
                      <a:srgbClr val="009D00">
                        <a:tint val="90000"/>
                        <a:shade val="89000"/>
                        <a:satMod val="220000"/>
                      </a:srgbClr>
                    </a:gs>
                    <a:gs pos="100000">
                      <a:srgbClr val="009D00">
                        <a:tint val="12000"/>
                        <a:satMod val="255000"/>
                      </a:srgbClr>
                    </a:gs>
                  </a:gsLst>
                  <a:lin ang="5400000"/>
                </a:gradFill>
                <a:effectLst>
                  <a:innerShdw blurRad="69850" dist="43180" dir="5400000">
                    <a:srgbClr val="000000">
                      <a:alpha val="65000"/>
                    </a:srgbClr>
                  </a:innerShdw>
                </a:effectLst>
                <a:latin typeface="Arial"/>
              </a:rPr>
              <a:t>     &amp; Other </a:t>
            </a:r>
          </a:p>
          <a:p>
            <a:pPr lvl="0">
              <a:defRPr/>
            </a:pPr>
            <a:r>
              <a:rPr lang="en-US" b="1" dirty="0">
                <a:ln w="1905"/>
                <a:gradFill>
                  <a:gsLst>
                    <a:gs pos="0">
                      <a:srgbClr val="009D00">
                        <a:shade val="20000"/>
                        <a:satMod val="200000"/>
                      </a:srgbClr>
                    </a:gs>
                    <a:gs pos="78000">
                      <a:srgbClr val="009D00">
                        <a:tint val="90000"/>
                        <a:shade val="89000"/>
                        <a:satMod val="220000"/>
                      </a:srgbClr>
                    </a:gs>
                    <a:gs pos="100000">
                      <a:srgbClr val="009D00">
                        <a:tint val="12000"/>
                        <a:satMod val="255000"/>
                      </a:srgbClr>
                    </a:gs>
                  </a:gsLst>
                  <a:lin ang="5400000"/>
                </a:gradFill>
                <a:effectLst>
                  <a:innerShdw blurRad="69850" dist="43180" dir="5400000">
                    <a:srgbClr val="000000">
                      <a:alpha val="65000"/>
                    </a:srgbClr>
                  </a:innerShdw>
                </a:effectLst>
                <a:latin typeface="Arial"/>
              </a:rPr>
              <a:t>     sub-groups</a:t>
            </a:r>
          </a:p>
        </p:txBody>
      </p:sp>
      <p:sp>
        <p:nvSpPr>
          <p:cNvPr id="62" name="Rectangle 61"/>
          <p:cNvSpPr/>
          <p:nvPr/>
        </p:nvSpPr>
        <p:spPr>
          <a:xfrm>
            <a:off x="186799" y="2060286"/>
            <a:ext cx="3814336" cy="830997"/>
          </a:xfrm>
          <a:prstGeom prst="rect">
            <a:avLst/>
          </a:prstGeom>
          <a:solidFill>
            <a:schemeClr val="bg1">
              <a:lumMod val="75000"/>
            </a:schemeClr>
          </a:solidFill>
        </p:spPr>
        <p:txBody>
          <a:bodyPr wrap="square">
            <a:spAutoFit/>
          </a:bodyPr>
          <a:lstStyle/>
          <a:p>
            <a:pPr lvl="0">
              <a:buSzPct val="125000"/>
            </a:pPr>
            <a:r>
              <a:rPr lang="en-US" sz="1600" b="1" dirty="0">
                <a:solidFill>
                  <a:srgbClr val="000000"/>
                </a:solidFill>
                <a:latin typeface="Arial" pitchFamily="34" charset="0"/>
              </a:rPr>
              <a:t>CCSDS Participants bring in other agencies/industry inputs, mission needs and technology drivers.</a:t>
            </a:r>
          </a:p>
        </p:txBody>
      </p:sp>
      <p:grpSp>
        <p:nvGrpSpPr>
          <p:cNvPr id="63" name="Group 62"/>
          <p:cNvGrpSpPr/>
          <p:nvPr/>
        </p:nvGrpSpPr>
        <p:grpSpPr>
          <a:xfrm rot="5400000">
            <a:off x="2835750" y="4028333"/>
            <a:ext cx="349250" cy="492125"/>
            <a:chOff x="2057102" y="3988455"/>
            <a:chExt cx="349250" cy="492125"/>
          </a:xfrm>
        </p:grpSpPr>
        <p:sp>
          <p:nvSpPr>
            <p:cNvPr id="64" name="Oval 63"/>
            <p:cNvSpPr/>
            <p:nvPr/>
          </p:nvSpPr>
          <p:spPr bwMode="auto">
            <a:xfrm rot="5785456">
              <a:off x="2017414" y="4091643"/>
              <a:ext cx="492125" cy="285750"/>
            </a:xfrm>
            <a:prstGeom prst="ellipse">
              <a:avLst/>
            </a:prstGeom>
            <a:noFill/>
            <a:ln w="76200">
              <a:solidFill>
                <a:schemeClr val="bg1">
                  <a:lumMod val="75000"/>
                </a:schemeClr>
              </a:solidFill>
              <a:round/>
              <a:headEnd/>
              <a:tailEnd/>
            </a:ln>
          </p:spPr>
          <p:txBody>
            <a:bodyPr wrap="none" anchor="ctr"/>
            <a:lstStyle/>
            <a:p>
              <a:pPr algn="ctr">
                <a:defRPr/>
              </a:pPr>
              <a:endParaRPr lang="en-US"/>
            </a:p>
          </p:txBody>
        </p:sp>
        <p:cxnSp>
          <p:nvCxnSpPr>
            <p:cNvPr id="67" name="Straight Connector 58"/>
            <p:cNvCxnSpPr>
              <a:cxnSpLocks noChangeShapeType="1"/>
            </p:cNvCxnSpPr>
            <p:nvPr/>
          </p:nvCxnSpPr>
          <p:spPr bwMode="auto">
            <a:xfrm rot="10800000">
              <a:off x="2057102" y="4259917"/>
              <a:ext cx="125412" cy="1588"/>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grpSp>
      <p:grpSp>
        <p:nvGrpSpPr>
          <p:cNvPr id="68" name="Group 67"/>
          <p:cNvGrpSpPr/>
          <p:nvPr/>
        </p:nvGrpSpPr>
        <p:grpSpPr>
          <a:xfrm rot="5400000">
            <a:off x="3609813" y="4140251"/>
            <a:ext cx="349250" cy="492125"/>
            <a:chOff x="2057102" y="3988455"/>
            <a:chExt cx="349250" cy="492125"/>
          </a:xfrm>
        </p:grpSpPr>
        <p:sp>
          <p:nvSpPr>
            <p:cNvPr id="69" name="Oval 68"/>
            <p:cNvSpPr/>
            <p:nvPr/>
          </p:nvSpPr>
          <p:spPr bwMode="auto">
            <a:xfrm rot="5785456">
              <a:off x="2017414" y="4091643"/>
              <a:ext cx="492125" cy="285750"/>
            </a:xfrm>
            <a:prstGeom prst="ellipse">
              <a:avLst/>
            </a:prstGeom>
            <a:noFill/>
            <a:ln w="76200">
              <a:solidFill>
                <a:schemeClr val="bg1">
                  <a:lumMod val="75000"/>
                </a:schemeClr>
              </a:solidFill>
              <a:round/>
              <a:headEnd/>
              <a:tailEnd/>
            </a:ln>
          </p:spPr>
          <p:txBody>
            <a:bodyPr wrap="none" anchor="ctr"/>
            <a:lstStyle/>
            <a:p>
              <a:pPr algn="ctr">
                <a:defRPr/>
              </a:pPr>
              <a:endParaRPr lang="en-US"/>
            </a:p>
          </p:txBody>
        </p:sp>
        <p:cxnSp>
          <p:nvCxnSpPr>
            <p:cNvPr id="70" name="Straight Connector 58"/>
            <p:cNvCxnSpPr>
              <a:cxnSpLocks noChangeShapeType="1"/>
            </p:cNvCxnSpPr>
            <p:nvPr/>
          </p:nvCxnSpPr>
          <p:spPr bwMode="auto">
            <a:xfrm rot="10800000">
              <a:off x="2057102" y="4259917"/>
              <a:ext cx="125412" cy="1588"/>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grpSp>
      <p:cxnSp>
        <p:nvCxnSpPr>
          <p:cNvPr id="71" name="Straight Connector 70"/>
          <p:cNvCxnSpPr>
            <a:stCxn id="64" idx="2"/>
            <a:endCxn id="69" idx="6"/>
          </p:cNvCxnSpPr>
          <p:nvPr/>
        </p:nvCxnSpPr>
        <p:spPr bwMode="auto">
          <a:xfrm>
            <a:off x="3254892" y="4333677"/>
            <a:ext cx="285028" cy="56854"/>
          </a:xfrm>
          <a:prstGeom prst="line">
            <a:avLst/>
          </a:prstGeom>
          <a:solidFill>
            <a:schemeClr val="accent1"/>
          </a:solidFill>
          <a:ln w="76200" cap="flat" cmpd="sng" algn="ctr">
            <a:solidFill>
              <a:schemeClr val="bg1">
                <a:lumMod val="75000"/>
              </a:schemeClr>
            </a:solidFill>
            <a:prstDash val="solid"/>
            <a:round/>
            <a:headEnd type="none" w="sm" len="sm"/>
            <a:tailEnd type="none" w="sm" len="sm"/>
          </a:ln>
          <a:effectLst/>
        </p:spPr>
      </p:cxnSp>
      <p:sp>
        <p:nvSpPr>
          <p:cNvPr id="72" name="Freeform 71"/>
          <p:cNvSpPr/>
          <p:nvPr/>
        </p:nvSpPr>
        <p:spPr bwMode="auto">
          <a:xfrm>
            <a:off x="1476375" y="2876550"/>
            <a:ext cx="1285875" cy="1390650"/>
          </a:xfrm>
          <a:custGeom>
            <a:avLst/>
            <a:gdLst>
              <a:gd name="connsiteX0" fmla="*/ 1285875 w 1285875"/>
              <a:gd name="connsiteY0" fmla="*/ 1390650 h 1390650"/>
              <a:gd name="connsiteX1" fmla="*/ 419100 w 1285875"/>
              <a:gd name="connsiteY1" fmla="*/ 885825 h 1390650"/>
              <a:gd name="connsiteX2" fmla="*/ 0 w 1285875"/>
              <a:gd name="connsiteY2" fmla="*/ 0 h 1390650"/>
              <a:gd name="connsiteX3" fmla="*/ 0 w 1285875"/>
              <a:gd name="connsiteY3" fmla="*/ 0 h 1390650"/>
              <a:gd name="connsiteX0" fmla="*/ 1285875 w 1285875"/>
              <a:gd name="connsiteY0" fmla="*/ 1390650 h 1390650"/>
              <a:gd name="connsiteX1" fmla="*/ 238125 w 1285875"/>
              <a:gd name="connsiteY1" fmla="*/ 819150 h 1390650"/>
              <a:gd name="connsiteX2" fmla="*/ 0 w 1285875"/>
              <a:gd name="connsiteY2" fmla="*/ 0 h 1390650"/>
              <a:gd name="connsiteX3" fmla="*/ 0 w 1285875"/>
              <a:gd name="connsiteY3" fmla="*/ 0 h 1390650"/>
              <a:gd name="connsiteX0" fmla="*/ 1285875 w 1285875"/>
              <a:gd name="connsiteY0" fmla="*/ 1390650 h 1390650"/>
              <a:gd name="connsiteX1" fmla="*/ 276225 w 1285875"/>
              <a:gd name="connsiteY1" fmla="*/ 923925 h 1390650"/>
              <a:gd name="connsiteX2" fmla="*/ 0 w 1285875"/>
              <a:gd name="connsiteY2" fmla="*/ 0 h 1390650"/>
              <a:gd name="connsiteX3" fmla="*/ 0 w 1285875"/>
              <a:gd name="connsiteY3" fmla="*/ 0 h 1390650"/>
              <a:gd name="connsiteX0" fmla="*/ 1285875 w 1285875"/>
              <a:gd name="connsiteY0" fmla="*/ 1390650 h 1390650"/>
              <a:gd name="connsiteX1" fmla="*/ 276225 w 1285875"/>
              <a:gd name="connsiteY1" fmla="*/ 923925 h 1390650"/>
              <a:gd name="connsiteX2" fmla="*/ 0 w 1285875"/>
              <a:gd name="connsiteY2" fmla="*/ 0 h 1390650"/>
              <a:gd name="connsiteX3" fmla="*/ 0 w 1285875"/>
              <a:gd name="connsiteY3" fmla="*/ 0 h 1390650"/>
            </a:gdLst>
            <a:ahLst/>
            <a:cxnLst>
              <a:cxn ang="0">
                <a:pos x="connsiteX0" y="connsiteY0"/>
              </a:cxn>
              <a:cxn ang="0">
                <a:pos x="connsiteX1" y="connsiteY1"/>
              </a:cxn>
              <a:cxn ang="0">
                <a:pos x="connsiteX2" y="connsiteY2"/>
              </a:cxn>
              <a:cxn ang="0">
                <a:pos x="connsiteX3" y="connsiteY3"/>
              </a:cxn>
            </a:cxnLst>
            <a:rect l="l" t="t" r="r" b="b"/>
            <a:pathLst>
              <a:path w="1285875" h="1390650">
                <a:moveTo>
                  <a:pt x="1285875" y="1390650"/>
                </a:moveTo>
                <a:cubicBezTo>
                  <a:pt x="959643" y="1254125"/>
                  <a:pt x="414337" y="1050925"/>
                  <a:pt x="276225" y="923925"/>
                </a:cubicBezTo>
                <a:cubicBezTo>
                  <a:pt x="138113" y="796925"/>
                  <a:pt x="46037" y="153987"/>
                  <a:pt x="0" y="0"/>
                </a:cubicBezTo>
                <a:lnTo>
                  <a:pt x="0" y="0"/>
                </a:lnTo>
              </a:path>
            </a:pathLst>
          </a:custGeom>
          <a:noFill/>
          <a:ln w="762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3" name="Rounded Rectangle 72"/>
          <p:cNvSpPr/>
          <p:nvPr/>
        </p:nvSpPr>
        <p:spPr bwMode="auto">
          <a:xfrm>
            <a:off x="7055483" y="2286993"/>
            <a:ext cx="1781831" cy="1697947"/>
          </a:xfrm>
          <a:prstGeom prst="roundRect">
            <a:avLst/>
          </a:prstGeom>
          <a:solidFill>
            <a:schemeClr val="accent1">
              <a:lumMod val="40000"/>
              <a:lumOff val="60000"/>
              <a:alpha val="50980"/>
            </a:schemeClr>
          </a:solidFill>
          <a:ln w="38100">
            <a:noFill/>
            <a:round/>
            <a:headEnd/>
            <a:tailEnd/>
          </a:ln>
        </p:spPr>
        <p:txBody>
          <a:bodyPr wrap="square" rtlCol="0" anchor="ctr"/>
          <a:lstStyle/>
          <a:p>
            <a:pPr lvl="0" algn="r">
              <a:defRPr/>
            </a:pPr>
            <a:r>
              <a:rPr lang="en-US" sz="2000" b="1" dirty="0">
                <a:ln w="1905"/>
                <a:gradFill>
                  <a:gsLst>
                    <a:gs pos="0">
                      <a:srgbClr val="009D00">
                        <a:shade val="20000"/>
                        <a:satMod val="200000"/>
                      </a:srgbClr>
                    </a:gs>
                    <a:gs pos="78000">
                      <a:srgbClr val="009D00">
                        <a:tint val="90000"/>
                        <a:shade val="89000"/>
                        <a:satMod val="220000"/>
                      </a:srgbClr>
                    </a:gs>
                    <a:gs pos="100000">
                      <a:srgbClr val="009D00">
                        <a:tint val="12000"/>
                        <a:satMod val="255000"/>
                      </a:srgbClr>
                    </a:gs>
                  </a:gsLst>
                  <a:lin ang="5400000"/>
                </a:gradFill>
                <a:effectLst>
                  <a:innerShdw blurRad="69850" dist="43180" dir="5400000">
                    <a:srgbClr val="000000">
                      <a:alpha val="65000"/>
                    </a:srgbClr>
                  </a:innerShdw>
                </a:effectLst>
                <a:latin typeface="Arial"/>
              </a:rPr>
              <a:t>ISECG, SFCG, ICG and other peer groups</a:t>
            </a:r>
          </a:p>
        </p:txBody>
      </p:sp>
      <p:pic>
        <p:nvPicPr>
          <p:cNvPr id="74"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3926" y="2746909"/>
            <a:ext cx="1377896" cy="125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5" name="Straight Connector 56"/>
          <p:cNvCxnSpPr>
            <a:cxnSpLocks noChangeShapeType="1"/>
          </p:cNvCxnSpPr>
          <p:nvPr/>
        </p:nvCxnSpPr>
        <p:spPr bwMode="auto">
          <a:xfrm>
            <a:off x="6922252" y="3497677"/>
            <a:ext cx="928978" cy="6765"/>
          </a:xfrm>
          <a:prstGeom prst="line">
            <a:avLst/>
          </a:prstGeom>
          <a:noFill/>
          <a:ln w="7620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96606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322388" y="0"/>
            <a:ext cx="7315200" cy="812800"/>
          </a:xfrm>
          <a:prstGeom prst="rect">
            <a:avLst/>
          </a:prstGeom>
          <a:noFill/>
          <a:ln w="12700">
            <a:noFill/>
            <a:miter lim="800000"/>
            <a:headEnd/>
            <a:tailEnd/>
          </a:ln>
        </p:spPr>
        <p:txBody>
          <a:bodyPr lIns="90488" tIns="44450" rIns="90488" bIns="44450" anchor="ctr"/>
          <a:lstStyle/>
          <a:p>
            <a:pPr algn="ctr">
              <a:lnSpc>
                <a:spcPct val="90000"/>
              </a:lnSpc>
            </a:pPr>
            <a:r>
              <a:rPr lang="en-US" b="1">
                <a:solidFill>
                  <a:srgbClr val="3333CC"/>
                </a:solidFill>
                <a:latin typeface="Arial" pitchFamily="34" charset="0"/>
              </a:rPr>
              <a:t>Some Organizational Interrelationships</a:t>
            </a:r>
          </a:p>
        </p:txBody>
      </p:sp>
      <p:pic>
        <p:nvPicPr>
          <p:cNvPr id="9219" name="Picture 4"/>
          <p:cNvPicPr>
            <a:picLocks noChangeAspect="1" noChangeArrowheads="1"/>
          </p:cNvPicPr>
          <p:nvPr/>
        </p:nvPicPr>
        <p:blipFill>
          <a:blip r:embed="rId3" cstate="print"/>
          <a:srcRect b="42719"/>
          <a:stretch>
            <a:fillRect/>
          </a:stretch>
        </p:blipFill>
        <p:spPr bwMode="auto">
          <a:xfrm>
            <a:off x="487363" y="1163638"/>
            <a:ext cx="2019300" cy="936625"/>
          </a:xfrm>
          <a:prstGeom prst="rect">
            <a:avLst/>
          </a:prstGeom>
          <a:noFill/>
          <a:ln w="9525">
            <a:solidFill>
              <a:schemeClr val="hlink"/>
            </a:solidFill>
            <a:miter lim="800000"/>
            <a:headEnd/>
            <a:tailEnd/>
          </a:ln>
        </p:spPr>
      </p:pic>
      <p:sp>
        <p:nvSpPr>
          <p:cNvPr id="9220" name="Rectangle 9"/>
          <p:cNvSpPr>
            <a:spLocks noChangeArrowheads="1"/>
          </p:cNvSpPr>
          <p:nvPr/>
        </p:nvSpPr>
        <p:spPr bwMode="auto">
          <a:xfrm>
            <a:off x="2489200" y="1130300"/>
            <a:ext cx="6340475" cy="998538"/>
          </a:xfrm>
          <a:prstGeom prst="rect">
            <a:avLst/>
          </a:prstGeom>
          <a:noFill/>
          <a:ln w="9525">
            <a:noFill/>
            <a:miter lim="800000"/>
            <a:headEnd/>
            <a:tailEnd/>
          </a:ln>
        </p:spPr>
        <p:txBody>
          <a:bodyPr lIns="81204" tIns="39889" rIns="81204" bIns="39889"/>
          <a:lstStyle/>
          <a:p>
            <a:pPr marL="1588" indent="-1588">
              <a:spcBef>
                <a:spcPct val="10000"/>
              </a:spcBef>
              <a:spcAft>
                <a:spcPct val="10000"/>
              </a:spcAft>
              <a:buSzPct val="125000"/>
            </a:pPr>
            <a:r>
              <a:rPr lang="en-US" sz="1400" b="1" dirty="0">
                <a:solidFill>
                  <a:srgbClr val="3333CC"/>
                </a:solidFill>
                <a:latin typeface="Arial" pitchFamily="34" charset="0"/>
              </a:rPr>
              <a:t>OMG: Object Management Group</a:t>
            </a:r>
          </a:p>
          <a:p>
            <a:pPr marL="1588" indent="-1588">
              <a:spcBef>
                <a:spcPct val="10000"/>
              </a:spcBef>
              <a:spcAft>
                <a:spcPct val="10000"/>
              </a:spcAft>
              <a:buSzPct val="125000"/>
            </a:pPr>
            <a:r>
              <a:rPr lang="en-US" sz="1400" b="1" dirty="0">
                <a:latin typeface="Arial" pitchFamily="34" charset="0"/>
              </a:rPr>
              <a:t>Industry standards for exchange of application information among vendor products</a:t>
            </a:r>
          </a:p>
          <a:p>
            <a:pPr marL="1588" indent="-1588">
              <a:spcBef>
                <a:spcPct val="10000"/>
              </a:spcBef>
              <a:spcAft>
                <a:spcPct val="10000"/>
              </a:spcAft>
              <a:buSzPct val="125000"/>
            </a:pPr>
            <a:r>
              <a:rPr lang="en-US" sz="1400" b="1" dirty="0">
                <a:solidFill>
                  <a:srgbClr val="3333CC"/>
                </a:solidFill>
                <a:latin typeface="Arial" pitchFamily="34" charset="0"/>
              </a:rPr>
              <a:t>CCSDS/OMG have some common standards and periodic joint meetings</a:t>
            </a:r>
          </a:p>
        </p:txBody>
      </p:sp>
      <p:pic>
        <p:nvPicPr>
          <p:cNvPr id="9221" name="Picture 6"/>
          <p:cNvPicPr>
            <a:picLocks noChangeAspect="1" noChangeArrowheads="1"/>
          </p:cNvPicPr>
          <p:nvPr/>
        </p:nvPicPr>
        <p:blipFill>
          <a:blip r:embed="rId4" cstate="print"/>
          <a:srcRect/>
          <a:stretch>
            <a:fillRect/>
          </a:stretch>
        </p:blipFill>
        <p:spPr bwMode="auto">
          <a:xfrm>
            <a:off x="474663" y="5326063"/>
            <a:ext cx="2046287" cy="977900"/>
          </a:xfrm>
          <a:prstGeom prst="rect">
            <a:avLst/>
          </a:prstGeom>
          <a:noFill/>
          <a:ln w="9525">
            <a:solidFill>
              <a:schemeClr val="hlink"/>
            </a:solidFill>
            <a:miter lim="800000"/>
            <a:headEnd/>
            <a:tailEnd/>
          </a:ln>
        </p:spPr>
      </p:pic>
      <p:sp>
        <p:nvSpPr>
          <p:cNvPr id="9222" name="Rectangle 12"/>
          <p:cNvSpPr>
            <a:spLocks noChangeArrowheads="1"/>
          </p:cNvSpPr>
          <p:nvPr/>
        </p:nvSpPr>
        <p:spPr bwMode="auto">
          <a:xfrm>
            <a:off x="2489200" y="5292725"/>
            <a:ext cx="5992813" cy="1049338"/>
          </a:xfrm>
          <a:prstGeom prst="rect">
            <a:avLst/>
          </a:prstGeom>
          <a:noFill/>
          <a:ln w="9525">
            <a:noFill/>
            <a:miter lim="800000"/>
            <a:headEnd/>
            <a:tailEnd/>
          </a:ln>
        </p:spPr>
        <p:txBody>
          <a:bodyPr lIns="81204" tIns="39889" rIns="81204" bIns="39889"/>
          <a:lstStyle/>
          <a:p>
            <a:pPr marL="1588" indent="-1588">
              <a:spcBef>
                <a:spcPct val="10000"/>
              </a:spcBef>
              <a:spcAft>
                <a:spcPct val="10000"/>
              </a:spcAft>
              <a:buSzPct val="125000"/>
            </a:pPr>
            <a:r>
              <a:rPr lang="en-US" sz="1500" b="1">
                <a:solidFill>
                  <a:srgbClr val="3333CC"/>
                </a:solidFill>
                <a:latin typeface="Arial" pitchFamily="34" charset="0"/>
              </a:rPr>
              <a:t>AIAA: American Institute of Aeronautics and Astronautics</a:t>
            </a:r>
          </a:p>
          <a:p>
            <a:pPr marL="1588" indent="-1588">
              <a:spcBef>
                <a:spcPct val="10000"/>
              </a:spcBef>
              <a:spcAft>
                <a:spcPct val="10000"/>
              </a:spcAft>
              <a:buSzPct val="125000"/>
            </a:pPr>
            <a:r>
              <a:rPr lang="en-US" sz="1500" b="1">
                <a:latin typeface="Arial" pitchFamily="34" charset="0"/>
              </a:rPr>
              <a:t>North American regional standards for space mission support</a:t>
            </a:r>
          </a:p>
          <a:p>
            <a:pPr marL="1588" indent="-1588">
              <a:spcBef>
                <a:spcPct val="10000"/>
              </a:spcBef>
              <a:spcAft>
                <a:spcPct val="10000"/>
              </a:spcAft>
              <a:buSzPct val="125000"/>
            </a:pPr>
            <a:r>
              <a:rPr lang="en-US" sz="1500" b="1">
                <a:solidFill>
                  <a:srgbClr val="3333CC"/>
                </a:solidFill>
                <a:latin typeface="Arial" pitchFamily="34" charset="0"/>
              </a:rPr>
              <a:t>Regional Standards coordination, and AIAA provides Secretariat support for CCSDS, ISO TC20/SC13 and SC14</a:t>
            </a:r>
            <a:endParaRPr lang="en-US" sz="1500" b="1">
              <a:latin typeface="Arial" pitchFamily="34" charset="0"/>
            </a:endParaRPr>
          </a:p>
        </p:txBody>
      </p:sp>
      <p:pic>
        <p:nvPicPr>
          <p:cNvPr id="9223" name="Picture 5"/>
          <p:cNvPicPr>
            <a:picLocks noChangeAspect="1" noChangeArrowheads="1"/>
          </p:cNvPicPr>
          <p:nvPr/>
        </p:nvPicPr>
        <p:blipFill>
          <a:blip r:embed="rId5" cstate="print"/>
          <a:srcRect/>
          <a:stretch>
            <a:fillRect/>
          </a:stretch>
        </p:blipFill>
        <p:spPr bwMode="auto">
          <a:xfrm>
            <a:off x="468313" y="3935413"/>
            <a:ext cx="2058987" cy="930275"/>
          </a:xfrm>
          <a:prstGeom prst="rect">
            <a:avLst/>
          </a:prstGeom>
          <a:noFill/>
          <a:ln w="9525">
            <a:solidFill>
              <a:schemeClr val="hlink"/>
            </a:solidFill>
            <a:miter lim="800000"/>
            <a:headEnd/>
            <a:tailEnd/>
          </a:ln>
        </p:spPr>
      </p:pic>
      <p:sp>
        <p:nvSpPr>
          <p:cNvPr id="9224" name="Rectangle 22"/>
          <p:cNvSpPr>
            <a:spLocks noChangeArrowheads="1"/>
          </p:cNvSpPr>
          <p:nvPr/>
        </p:nvSpPr>
        <p:spPr bwMode="auto">
          <a:xfrm>
            <a:off x="2489200" y="3960813"/>
            <a:ext cx="5694363" cy="982662"/>
          </a:xfrm>
          <a:prstGeom prst="rect">
            <a:avLst/>
          </a:prstGeom>
          <a:noFill/>
          <a:ln w="9525">
            <a:noFill/>
            <a:miter lim="800000"/>
            <a:headEnd/>
            <a:tailEnd/>
          </a:ln>
        </p:spPr>
        <p:txBody>
          <a:bodyPr lIns="81204" tIns="39889" rIns="81204" bIns="39889"/>
          <a:lstStyle/>
          <a:p>
            <a:pPr marL="1588" indent="-1588">
              <a:spcBef>
                <a:spcPct val="10000"/>
              </a:spcBef>
              <a:spcAft>
                <a:spcPct val="10000"/>
              </a:spcAft>
              <a:buSzPct val="125000"/>
            </a:pPr>
            <a:r>
              <a:rPr lang="en-US" sz="1500" b="1">
                <a:solidFill>
                  <a:srgbClr val="3333CC"/>
                </a:solidFill>
                <a:latin typeface="Arial" pitchFamily="34" charset="0"/>
              </a:rPr>
              <a:t>ECSS: European Consortium for Space Standards - </a:t>
            </a:r>
            <a:r>
              <a:rPr lang="en-US" sz="1500" b="1">
                <a:latin typeface="Arial" pitchFamily="34" charset="0"/>
              </a:rPr>
              <a:t>European regional standards for space mission support</a:t>
            </a:r>
          </a:p>
          <a:p>
            <a:pPr marL="1588" indent="-1588">
              <a:spcBef>
                <a:spcPct val="10000"/>
              </a:spcBef>
              <a:spcAft>
                <a:spcPct val="10000"/>
              </a:spcAft>
              <a:buSzPct val="125000"/>
            </a:pPr>
            <a:r>
              <a:rPr lang="en-US" sz="1600" b="1">
                <a:solidFill>
                  <a:srgbClr val="3333CC"/>
                </a:solidFill>
                <a:latin typeface="Arial" pitchFamily="34" charset="0"/>
              </a:rPr>
              <a:t>CCSDS/ECSS coordinate on compatible standards</a:t>
            </a:r>
            <a:endParaRPr lang="en-US" sz="1500" b="1">
              <a:latin typeface="Arial" pitchFamily="34" charset="0"/>
            </a:endParaRPr>
          </a:p>
        </p:txBody>
      </p:sp>
      <p:sp>
        <p:nvSpPr>
          <p:cNvPr id="25" name="Slide Number Placeholder 24"/>
          <p:cNvSpPr>
            <a:spLocks noGrp="1"/>
          </p:cNvSpPr>
          <p:nvPr>
            <p:ph type="sldNum" sz="quarter" idx="10"/>
          </p:nvPr>
        </p:nvSpPr>
        <p:spPr>
          <a:xfrm>
            <a:off x="6815138" y="6497638"/>
            <a:ext cx="2133600" cy="231775"/>
          </a:xfrm>
        </p:spPr>
        <p:txBody>
          <a:bodyPr/>
          <a:lstStyle/>
          <a:p>
            <a:pPr>
              <a:defRPr/>
            </a:pPr>
            <a:fld id="{5B8DA003-D361-437F-A9A4-AFFD2F8C62AA}" type="slidenum">
              <a:rPr lang="en-US" smtClean="0"/>
              <a:pPr>
                <a:defRPr/>
              </a:pPr>
              <a:t>15</a:t>
            </a:fld>
            <a:endParaRPr lang="en-US"/>
          </a:p>
        </p:txBody>
      </p:sp>
      <p:sp>
        <p:nvSpPr>
          <p:cNvPr id="9226" name="Rectangle 10"/>
          <p:cNvSpPr>
            <a:spLocks noChangeArrowheads="1"/>
          </p:cNvSpPr>
          <p:nvPr/>
        </p:nvSpPr>
        <p:spPr bwMode="auto">
          <a:xfrm>
            <a:off x="2489200" y="2506663"/>
            <a:ext cx="6337300" cy="1079500"/>
          </a:xfrm>
          <a:prstGeom prst="rect">
            <a:avLst/>
          </a:prstGeom>
          <a:noFill/>
          <a:ln w="9525">
            <a:noFill/>
            <a:miter lim="800000"/>
            <a:headEnd/>
            <a:tailEnd/>
          </a:ln>
        </p:spPr>
        <p:txBody>
          <a:bodyPr lIns="81204" tIns="39889" rIns="81204" bIns="39889"/>
          <a:lstStyle/>
          <a:p>
            <a:pPr marL="1588" indent="-1588">
              <a:buSzPct val="125000"/>
            </a:pPr>
            <a:r>
              <a:rPr lang="en-US" sz="1400" b="1">
                <a:solidFill>
                  <a:srgbClr val="3333CC"/>
                </a:solidFill>
                <a:latin typeface="Arial" pitchFamily="34" charset="0"/>
              </a:rPr>
              <a:t>IETF: Internet Engineering Task Force</a:t>
            </a:r>
          </a:p>
          <a:p>
            <a:pPr marL="1588" indent="-1588">
              <a:buSzPct val="125000"/>
            </a:pPr>
            <a:r>
              <a:rPr lang="en-US" sz="1400" b="1">
                <a:solidFill>
                  <a:srgbClr val="3333CC"/>
                </a:solidFill>
                <a:latin typeface="Arial" pitchFamily="34" charset="0"/>
              </a:rPr>
              <a:t>IRTF: Internet Research Task Force</a:t>
            </a:r>
          </a:p>
          <a:p>
            <a:pPr marL="1588" indent="-1588">
              <a:spcBef>
                <a:spcPct val="10000"/>
              </a:spcBef>
              <a:spcAft>
                <a:spcPct val="10000"/>
              </a:spcAft>
              <a:buSzPct val="125000"/>
            </a:pPr>
            <a:r>
              <a:rPr lang="en-US" sz="1400" b="1">
                <a:latin typeface="Arial" pitchFamily="34" charset="0"/>
              </a:rPr>
              <a:t>Open international standards for IP suite and DTN</a:t>
            </a:r>
          </a:p>
          <a:p>
            <a:pPr marL="1588" indent="-1588">
              <a:spcBef>
                <a:spcPct val="10000"/>
              </a:spcBef>
              <a:spcAft>
                <a:spcPct val="10000"/>
              </a:spcAft>
              <a:buSzPct val="125000"/>
            </a:pPr>
            <a:r>
              <a:rPr lang="en-US" sz="1400" b="1">
                <a:solidFill>
                  <a:srgbClr val="3333CC"/>
                </a:solidFill>
                <a:latin typeface="Arial" pitchFamily="34" charset="0"/>
              </a:rPr>
              <a:t>CCSDS uses such industry standards as a basis, whenever possible</a:t>
            </a:r>
          </a:p>
          <a:p>
            <a:pPr marL="1588" indent="-1588">
              <a:spcBef>
                <a:spcPct val="10000"/>
              </a:spcBef>
              <a:spcAft>
                <a:spcPct val="10000"/>
              </a:spcAft>
              <a:buSzPct val="125000"/>
            </a:pPr>
            <a:endParaRPr lang="en-US" sz="1400" b="1">
              <a:latin typeface="Arial" pitchFamily="34" charset="0"/>
            </a:endParaRPr>
          </a:p>
        </p:txBody>
      </p:sp>
      <p:pic>
        <p:nvPicPr>
          <p:cNvPr id="9227" name="Picture 24"/>
          <p:cNvPicPr>
            <a:picLocks noChangeAspect="1" noChangeArrowheads="1"/>
          </p:cNvPicPr>
          <p:nvPr/>
        </p:nvPicPr>
        <p:blipFill>
          <a:blip r:embed="rId6" cstate="print"/>
          <a:srcRect/>
          <a:stretch>
            <a:fillRect/>
          </a:stretch>
        </p:blipFill>
        <p:spPr bwMode="auto">
          <a:xfrm>
            <a:off x="466725" y="2513013"/>
            <a:ext cx="2060575" cy="971550"/>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1859503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66" y="4500127"/>
            <a:ext cx="3524084" cy="22115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bwMode="auto">
          <a:xfrm>
            <a:off x="3005327" y="1038255"/>
            <a:ext cx="6091607" cy="0"/>
          </a:xfrm>
          <a:prstGeom prst="line">
            <a:avLst/>
          </a:prstGeom>
          <a:solidFill>
            <a:schemeClr val="accent1"/>
          </a:solidFill>
          <a:ln w="38100" cap="flat" cmpd="sng" algn="ctr">
            <a:solidFill>
              <a:srgbClr val="FF0000"/>
            </a:solidFill>
            <a:prstDash val="solid"/>
            <a:round/>
            <a:headEnd type="triangle" w="med" len="med"/>
            <a:tailEnd type="none" w="med" len="med"/>
          </a:ln>
          <a:effectLst/>
        </p:spPr>
      </p:cxnSp>
      <p:sp>
        <p:nvSpPr>
          <p:cNvPr id="3" name="Title 2"/>
          <p:cNvSpPr>
            <a:spLocks noGrp="1"/>
          </p:cNvSpPr>
          <p:nvPr>
            <p:ph type="title"/>
          </p:nvPr>
        </p:nvSpPr>
        <p:spPr/>
        <p:txBody>
          <a:bodyPr/>
          <a:lstStyle/>
          <a:p>
            <a:r>
              <a:rPr lang="en-US" dirty="0"/>
              <a:t>Online Resources</a:t>
            </a:r>
          </a:p>
        </p:txBody>
      </p:sp>
      <p:sp>
        <p:nvSpPr>
          <p:cNvPr id="4" name="Content Placeholder 3"/>
          <p:cNvSpPr>
            <a:spLocks noGrp="1"/>
          </p:cNvSpPr>
          <p:nvPr>
            <p:ph idx="1"/>
          </p:nvPr>
        </p:nvSpPr>
        <p:spPr>
          <a:xfrm>
            <a:off x="3974592" y="1169923"/>
            <a:ext cx="5059680" cy="5425950"/>
          </a:xfrm>
        </p:spPr>
        <p:txBody>
          <a:bodyPr/>
          <a:lstStyle/>
          <a:p>
            <a:r>
              <a:rPr lang="en-US" sz="1800" dirty="0"/>
              <a:t>Overview info (About tab)</a:t>
            </a:r>
          </a:p>
          <a:p>
            <a:r>
              <a:rPr lang="en-US" sz="1800" dirty="0"/>
              <a:t>Access to published standards   (Publications tab)</a:t>
            </a:r>
          </a:p>
          <a:p>
            <a:r>
              <a:rPr lang="en-US" sz="1800" dirty="0"/>
              <a:t>Comment on documents in review</a:t>
            </a:r>
          </a:p>
          <a:p>
            <a:r>
              <a:rPr lang="en-US" sz="1800" dirty="0"/>
              <a:t>Meeting info &amp; logistics</a:t>
            </a:r>
          </a:p>
          <a:p>
            <a:r>
              <a:rPr lang="en-US" sz="1800" dirty="0"/>
              <a:t>Commercial implementations</a:t>
            </a:r>
          </a:p>
          <a:p>
            <a:r>
              <a:rPr lang="en-US" sz="1800" dirty="0"/>
              <a:t>Missions that have adopted CCSDS</a:t>
            </a:r>
          </a:p>
          <a:p>
            <a:r>
              <a:rPr lang="en-US" sz="1800" dirty="0"/>
              <a:t>New Work Items Announcements</a:t>
            </a:r>
          </a:p>
          <a:p>
            <a:r>
              <a:rPr lang="en-US" sz="1800" dirty="0"/>
              <a:t>General Announcements (Blog)</a:t>
            </a:r>
          </a:p>
          <a:p>
            <a:endParaRPr lang="en-US" sz="1800" dirty="0"/>
          </a:p>
          <a:p>
            <a:endParaRPr lang="en-US" sz="1800" dirty="0"/>
          </a:p>
          <a:p>
            <a:r>
              <a:rPr lang="en-US" sz="1800" dirty="0"/>
              <a:t>Development environment for developing new standards</a:t>
            </a:r>
          </a:p>
          <a:p>
            <a:r>
              <a:rPr lang="en-US" sz="1800" dirty="0"/>
              <a:t>Access to Areas’ and WGs’ materials </a:t>
            </a:r>
          </a:p>
          <a:p>
            <a:pPr marL="0" indent="0">
              <a:buNone/>
            </a:pPr>
            <a:r>
              <a:rPr lang="en-US" sz="1800" dirty="0"/>
              <a:t>     (some private areas require ID/PW)</a:t>
            </a:r>
          </a:p>
          <a:p>
            <a:r>
              <a:rPr lang="en-US" sz="1800" dirty="0"/>
              <a:t>Contact info for ADs and WG leads</a:t>
            </a:r>
          </a:p>
          <a:p>
            <a:r>
              <a:rPr lang="en-US" sz="1800" dirty="0"/>
              <a:t>Access to schedule/status of current standards development projects</a:t>
            </a:r>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2" name="Slide Number Placeholder 1"/>
          <p:cNvSpPr>
            <a:spLocks noGrp="1"/>
          </p:cNvSpPr>
          <p:nvPr>
            <p:ph type="sldNum" sz="quarter" idx="10"/>
          </p:nvPr>
        </p:nvSpPr>
        <p:spPr/>
        <p:txBody>
          <a:bodyPr/>
          <a:lstStyle/>
          <a:p>
            <a:pPr>
              <a:defRPr/>
            </a:pPr>
            <a:fld id="{59CC76ED-7C72-4A30-9F26-0B1FC0B42FF0}" type="slidenum">
              <a:rPr lang="en-US" smtClean="0"/>
              <a:pPr>
                <a:defRPr/>
              </a:pPr>
              <a:t>16</a:t>
            </a:fld>
            <a:endParaRPr lang="en-US" dirty="0"/>
          </a:p>
        </p:txBody>
      </p:sp>
      <p:sp>
        <p:nvSpPr>
          <p:cNvPr id="6" name="Content Placeholder 3"/>
          <p:cNvSpPr txBox="1">
            <a:spLocks/>
          </p:cNvSpPr>
          <p:nvPr/>
        </p:nvSpPr>
        <p:spPr>
          <a:xfrm>
            <a:off x="409956" y="724407"/>
            <a:ext cx="3645408" cy="5135563"/>
          </a:xfrm>
          <a:prstGeom prst="rect">
            <a:avLst/>
          </a:prstGeom>
        </p:spPr>
        <p:txBody>
          <a:bodyPr/>
          <a:lstStyle>
            <a:lvl1pPr marL="346075" indent="-346075" algn="l" rtl="0" eaLnBrk="0" fontAlgn="base" hangingPunct="0">
              <a:lnSpc>
                <a:spcPct val="100000"/>
              </a:lnSpc>
              <a:spcBef>
                <a:spcPts val="0"/>
              </a:spcBef>
              <a:spcAft>
                <a:spcPct val="10000"/>
              </a:spcAft>
              <a:buSzPct val="125000"/>
              <a:buFont typeface="Wingdings" pitchFamily="2" charset="2"/>
              <a:buChar char=""/>
              <a:defRPr sz="2500" b="0">
                <a:solidFill>
                  <a:schemeClr val="tx1"/>
                </a:solidFill>
                <a:latin typeface="+mn-lt"/>
                <a:ea typeface="+mn-ea"/>
                <a:cs typeface="+mn-cs"/>
              </a:defRPr>
            </a:lvl1pPr>
            <a:lvl2pPr marL="684213" indent="-336550" algn="l" rtl="0" eaLnBrk="0" fontAlgn="base" hangingPunct="0">
              <a:lnSpc>
                <a:spcPct val="100000"/>
              </a:lnSpc>
              <a:spcBef>
                <a:spcPts val="0"/>
              </a:spcBef>
              <a:spcAft>
                <a:spcPct val="10000"/>
              </a:spcAft>
              <a:buSzPct val="125000"/>
              <a:buFont typeface="Wingdings" pitchFamily="2" charset="2"/>
              <a:buChar char=""/>
              <a:defRPr sz="2400" b="0">
                <a:solidFill>
                  <a:schemeClr val="tx1"/>
                </a:solidFill>
                <a:latin typeface="+mn-lt"/>
              </a:defRPr>
            </a:lvl2pPr>
            <a:lvl3pPr marL="914400" indent="-231775" algn="l" rtl="0" eaLnBrk="0" fontAlgn="base" hangingPunct="0">
              <a:lnSpc>
                <a:spcPct val="100000"/>
              </a:lnSpc>
              <a:spcBef>
                <a:spcPts val="0"/>
              </a:spcBef>
              <a:spcAft>
                <a:spcPct val="10000"/>
              </a:spcAft>
              <a:buSzPct val="125000"/>
              <a:buFont typeface="Wingdings" pitchFamily="2" charset="2"/>
              <a:buChar char=""/>
              <a:defRPr sz="2200" b="0">
                <a:solidFill>
                  <a:schemeClr val="tx1"/>
                </a:solidFill>
                <a:latin typeface="+mn-lt"/>
              </a:defRPr>
            </a:lvl3pPr>
            <a:lvl4pPr marL="1260475" indent="-231775" algn="l" rtl="0" eaLnBrk="0" fontAlgn="base" hangingPunct="0">
              <a:lnSpc>
                <a:spcPct val="100000"/>
              </a:lnSpc>
              <a:spcBef>
                <a:spcPts val="0"/>
              </a:spcBef>
              <a:spcAft>
                <a:spcPct val="10000"/>
              </a:spcAft>
              <a:buSzPct val="125000"/>
              <a:buFont typeface="Wingdings" pitchFamily="2" charset="2"/>
              <a:buChar char=""/>
              <a:defRPr sz="2000" b="0">
                <a:solidFill>
                  <a:schemeClr val="tx1"/>
                </a:solidFill>
                <a:latin typeface="+mn-lt"/>
              </a:defRPr>
            </a:lvl4pPr>
            <a:lvl5pPr marL="1597025" indent="-220663" algn="l" rtl="0" eaLnBrk="0" fontAlgn="base" hangingPunct="0">
              <a:lnSpc>
                <a:spcPct val="100000"/>
              </a:lnSpc>
              <a:spcBef>
                <a:spcPts val="0"/>
              </a:spcBef>
              <a:spcAft>
                <a:spcPct val="10000"/>
              </a:spcAft>
              <a:buSzPct val="125000"/>
              <a:buFont typeface="Wingdings" pitchFamily="2" charset="2"/>
              <a:buChar char=""/>
              <a:defRPr sz="1800" b="0">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buNone/>
            </a:pPr>
            <a:r>
              <a:rPr lang="en-US" kern="0" dirty="0">
                <a:hlinkClick r:id="rId3"/>
              </a:rPr>
              <a:t>www.CCSDS.org</a:t>
            </a:r>
            <a:endParaRPr lang="en-US" kern="0" dirty="0"/>
          </a:p>
          <a:p>
            <a:pPr marL="0" indent="0">
              <a:buNone/>
            </a:pPr>
            <a:endParaRPr lang="en-US" kern="0" dirty="0"/>
          </a:p>
          <a:p>
            <a:pPr marL="0" indent="0">
              <a:buNone/>
            </a:pPr>
            <a:endParaRPr lang="en-US" kern="0" dirty="0"/>
          </a:p>
          <a:p>
            <a:pPr marL="0" indent="0">
              <a:buNone/>
            </a:pPr>
            <a:endParaRPr lang="en-US" kern="0" dirty="0"/>
          </a:p>
          <a:p>
            <a:pPr marL="0" indent="0">
              <a:buNone/>
            </a:pPr>
            <a:endParaRPr lang="en-US" kern="0" dirty="0"/>
          </a:p>
          <a:p>
            <a:pPr marL="0" indent="0">
              <a:buNone/>
            </a:pPr>
            <a:endParaRPr lang="en-US" kern="0" dirty="0"/>
          </a:p>
          <a:p>
            <a:pPr marL="0" indent="0">
              <a:buNone/>
            </a:pPr>
            <a:endParaRPr lang="en-US" kern="0" dirty="0"/>
          </a:p>
          <a:p>
            <a:pPr marL="0" indent="0">
              <a:buNone/>
            </a:pPr>
            <a:endParaRPr lang="en-US" kern="0" dirty="0"/>
          </a:p>
          <a:p>
            <a:pPr marL="0" indent="0">
              <a:buNone/>
            </a:pPr>
            <a:r>
              <a:rPr lang="en-US" u="sng" kern="0" dirty="0">
                <a:solidFill>
                  <a:srgbClr val="FF0000"/>
                </a:solidFill>
              </a:rPr>
              <a:t>CWE.CCSDS.org</a:t>
            </a:r>
          </a:p>
          <a:p>
            <a:pPr marL="0" indent="0">
              <a:buNone/>
            </a:pPr>
            <a:endParaRPr lang="en-US" kern="0" dirty="0"/>
          </a:p>
        </p:txBody>
      </p:sp>
      <p:cxnSp>
        <p:nvCxnSpPr>
          <p:cNvPr id="9" name="Straight Connector 8"/>
          <p:cNvCxnSpPr/>
          <p:nvPr/>
        </p:nvCxnSpPr>
        <p:spPr bwMode="auto">
          <a:xfrm>
            <a:off x="3105397" y="4339594"/>
            <a:ext cx="5791695" cy="0"/>
          </a:xfrm>
          <a:prstGeom prst="line">
            <a:avLst/>
          </a:prstGeom>
          <a:solidFill>
            <a:schemeClr val="accent1"/>
          </a:solidFill>
          <a:ln w="38100" cap="flat" cmpd="sng" algn="ctr">
            <a:solidFill>
              <a:srgbClr val="FF0000"/>
            </a:solidFill>
            <a:prstDash val="solid"/>
            <a:round/>
            <a:headEnd type="triangle" w="med" len="med"/>
            <a:tailEnd type="none" w="med" len="med"/>
          </a:ln>
          <a:effectLst/>
        </p:spPr>
      </p:cxn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366" y="1169923"/>
            <a:ext cx="3524084" cy="2949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4001984" y="4077932"/>
            <a:ext cx="5142016" cy="461665"/>
          </a:xfrm>
          <a:prstGeom prst="rect">
            <a:avLst/>
          </a:prstGeom>
          <a:noFill/>
          <a:ln w="12700">
            <a:noFill/>
            <a:miter lim="800000"/>
            <a:headEnd type="none" w="sm" len="sm"/>
            <a:tailEnd type="none" w="sm" len="sm"/>
          </a:ln>
          <a:effectLst>
            <a:glow rad="63500">
              <a:schemeClr val="accent2">
                <a:satMod val="175000"/>
                <a:alpha val="40000"/>
              </a:schemeClr>
            </a:glow>
          </a:effectLst>
        </p:spPr>
        <p:txBody>
          <a:bodyPr wrap="square" rtlCol="0">
            <a:spAutoFit/>
          </a:bodyPr>
          <a:lstStyle>
            <a:defPPr>
              <a:defRPr lang="en-US"/>
            </a:defPPr>
            <a:lvl1pPr>
              <a:defRPr b="1">
                <a:solidFill>
                  <a:srgbClr val="0033CC"/>
                </a:solidFill>
                <a:effectLst>
                  <a:glow rad="76200">
                    <a:schemeClr val="bg1"/>
                  </a:glow>
                </a:effectLst>
                <a:latin typeface="Arial" charset="0"/>
              </a:defRPr>
            </a:lvl1pPr>
          </a:lstStyle>
          <a:p>
            <a:r>
              <a:rPr lang="en-US" dirty="0"/>
              <a:t>Collaborative Work Environment</a:t>
            </a:r>
          </a:p>
        </p:txBody>
      </p:sp>
      <p:sp>
        <p:nvSpPr>
          <p:cNvPr id="11" name="TextBox 10"/>
          <p:cNvSpPr txBox="1"/>
          <p:nvPr/>
        </p:nvSpPr>
        <p:spPr bwMode="auto">
          <a:xfrm>
            <a:off x="4000015" y="786487"/>
            <a:ext cx="4633356" cy="461665"/>
          </a:xfrm>
          <a:prstGeom prst="rect">
            <a:avLst/>
          </a:prstGeom>
          <a:noFill/>
          <a:ln w="12700">
            <a:noFill/>
            <a:miter lim="800000"/>
            <a:headEnd type="none" w="sm" len="sm"/>
            <a:tailEnd type="none" w="sm" len="sm"/>
          </a:ln>
          <a:effectLst>
            <a:glow rad="63500">
              <a:schemeClr val="accent2">
                <a:satMod val="175000"/>
                <a:alpha val="40000"/>
              </a:schemeClr>
            </a:glow>
          </a:effectLst>
        </p:spPr>
        <p:txBody>
          <a:bodyPr wrap="square" rtlCol="0">
            <a:spAutoFit/>
          </a:bodyPr>
          <a:lstStyle/>
          <a:p>
            <a:r>
              <a:rPr lang="en-US" b="1" dirty="0">
                <a:solidFill>
                  <a:srgbClr val="0033CC"/>
                </a:solidFill>
                <a:effectLst>
                  <a:glow rad="76200">
                    <a:schemeClr val="bg1"/>
                  </a:glow>
                </a:effectLst>
                <a:latin typeface="Arial" charset="0"/>
              </a:rPr>
              <a:t>Public Website</a:t>
            </a:r>
          </a:p>
        </p:txBody>
      </p:sp>
    </p:spTree>
    <p:extLst>
      <p:ext uri="{BB962C8B-B14F-4D97-AF65-F5344CB8AC3E}">
        <p14:creationId xmlns:p14="http://schemas.microsoft.com/office/powerpoint/2010/main" val="2517163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CCSDS Summary</a:t>
            </a:r>
          </a:p>
        </p:txBody>
      </p:sp>
      <p:sp>
        <p:nvSpPr>
          <p:cNvPr id="15363" name="Content Placeholder 2"/>
          <p:cNvSpPr>
            <a:spLocks noGrp="1"/>
          </p:cNvSpPr>
          <p:nvPr>
            <p:ph idx="1"/>
          </p:nvPr>
        </p:nvSpPr>
        <p:spPr bwMode="auto">
          <a:xfrm>
            <a:off x="457200" y="914400"/>
            <a:ext cx="8229600" cy="54864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2400" dirty="0"/>
              <a:t>Take-home message:  Still much work to be done</a:t>
            </a:r>
          </a:p>
          <a:p>
            <a:pPr lvl="1">
              <a:spcBef>
                <a:spcPct val="0"/>
              </a:spcBef>
            </a:pPr>
            <a:r>
              <a:rPr lang="en-US" sz="2000" dirty="0"/>
              <a:t>Enabling interoperability between international agencies for future missions – both Earth-Orbital and Exploration</a:t>
            </a:r>
          </a:p>
          <a:p>
            <a:pPr lvl="1">
              <a:spcBef>
                <a:spcPct val="0"/>
              </a:spcBef>
            </a:pPr>
            <a:r>
              <a:rPr lang="en-US" sz="2000" dirty="0"/>
              <a:t>Long-range vision – automated routing and delay tolerant networking for deep space crosslinks between spacecraft and surface systems</a:t>
            </a:r>
          </a:p>
          <a:p>
            <a:pPr lvl="1">
              <a:spcBef>
                <a:spcPct val="0"/>
              </a:spcBef>
            </a:pPr>
            <a:r>
              <a:rPr lang="en-US" sz="2000" dirty="0"/>
              <a:t>Near-term need – evolutionary approach to sustain cross-support agreements with other agencies.  </a:t>
            </a:r>
          </a:p>
          <a:p>
            <a:pPr>
              <a:spcBef>
                <a:spcPct val="0"/>
              </a:spcBef>
            </a:pPr>
            <a:r>
              <a:rPr lang="en-US" sz="2400" dirty="0"/>
              <a:t>Organizations with a stake in the future of Space Missions and the expertise to contribute to CCSDS should become engaged.</a:t>
            </a:r>
            <a:endParaRPr lang="en-US" sz="2000" dirty="0"/>
          </a:p>
        </p:txBody>
      </p:sp>
      <p:sp>
        <p:nvSpPr>
          <p:cNvPr id="4" name="Slide Number Placeholder 3"/>
          <p:cNvSpPr>
            <a:spLocks noGrp="1"/>
          </p:cNvSpPr>
          <p:nvPr>
            <p:ph type="sldNum" sz="quarter" idx="10"/>
          </p:nvPr>
        </p:nvSpPr>
        <p:spPr/>
        <p:txBody>
          <a:bodyPr/>
          <a:lstStyle/>
          <a:p>
            <a:pPr>
              <a:defRPr/>
            </a:pPr>
            <a:fld id="{AF1639C0-2326-4F62-A062-29BF10394FAA}" type="slidenum">
              <a:rPr lang="en-US" smtClean="0"/>
              <a:pPr>
                <a:defRPr/>
              </a:pPr>
              <a:t>17</a:t>
            </a:fld>
            <a:endParaRPr lang="en-US"/>
          </a:p>
        </p:txBody>
      </p:sp>
    </p:spTree>
    <p:extLst>
      <p:ext uri="{BB962C8B-B14F-4D97-AF65-F5344CB8AC3E}">
        <p14:creationId xmlns:p14="http://schemas.microsoft.com/office/powerpoint/2010/main" val="3622433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Backup/Alternative Charts</a:t>
            </a:r>
          </a:p>
        </p:txBody>
      </p:sp>
    </p:spTree>
    <p:extLst>
      <p:ext uri="{BB962C8B-B14F-4D97-AF65-F5344CB8AC3E}">
        <p14:creationId xmlns:p14="http://schemas.microsoft.com/office/powerpoint/2010/main" val="1611197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52954" y="1018724"/>
            <a:ext cx="6238334" cy="5839276"/>
          </a:xfrm>
          <a:prstGeom prst="rect">
            <a:avLst/>
          </a:prstGeom>
          <a:noFill/>
          <a:ln w="9525">
            <a:noFill/>
            <a:miter lim="800000"/>
            <a:headEnd/>
            <a:tailEnd/>
          </a:ln>
        </p:spPr>
      </p:pic>
      <p:sp>
        <p:nvSpPr>
          <p:cNvPr id="9" name="Title 8"/>
          <p:cNvSpPr>
            <a:spLocks noGrp="1"/>
          </p:cNvSpPr>
          <p:nvPr>
            <p:ph type="title"/>
          </p:nvPr>
        </p:nvSpPr>
        <p:spPr>
          <a:xfrm>
            <a:off x="1308295" y="69450"/>
            <a:ext cx="7586850" cy="563562"/>
          </a:xfrm>
        </p:spPr>
        <p:txBody>
          <a:bodyPr/>
          <a:lstStyle/>
          <a:p>
            <a:pPr>
              <a:defRPr/>
            </a:pPr>
            <a:r>
              <a:rPr lang="en-US" dirty="0"/>
              <a:t>Access to CCSDS General Announcements</a:t>
            </a:r>
          </a:p>
        </p:txBody>
      </p:sp>
      <p:sp>
        <p:nvSpPr>
          <p:cNvPr id="2" name="Slide Number Placeholder 1"/>
          <p:cNvSpPr>
            <a:spLocks noGrp="1"/>
          </p:cNvSpPr>
          <p:nvPr>
            <p:ph type="sldNum" sz="quarter" idx="10"/>
          </p:nvPr>
        </p:nvSpPr>
        <p:spPr/>
        <p:txBody>
          <a:bodyPr/>
          <a:lstStyle/>
          <a:p>
            <a:pPr>
              <a:defRPr/>
            </a:pPr>
            <a:fld id="{5CAB2730-DB1E-4EAC-B802-063C93BDB3B9}" type="slidenum">
              <a:rPr lang="en-US" smtClean="0"/>
              <a:pPr>
                <a:defRPr/>
              </a:pPr>
              <a:t>19</a:t>
            </a:fld>
            <a:endParaRPr lang="en-US"/>
          </a:p>
        </p:txBody>
      </p:sp>
      <p:pic>
        <p:nvPicPr>
          <p:cNvPr id="1027" name="Picture 3"/>
          <p:cNvPicPr>
            <a:picLocks noChangeAspect="1" noChangeArrowheads="1"/>
          </p:cNvPicPr>
          <p:nvPr/>
        </p:nvPicPr>
        <p:blipFill>
          <a:blip r:embed="rId4" cstate="print"/>
          <a:srcRect/>
          <a:stretch>
            <a:fillRect/>
          </a:stretch>
        </p:blipFill>
        <p:spPr bwMode="auto">
          <a:xfrm>
            <a:off x="6196818" y="5313937"/>
            <a:ext cx="1693985" cy="1490381"/>
          </a:xfrm>
          <a:prstGeom prst="rect">
            <a:avLst/>
          </a:prstGeom>
          <a:noFill/>
          <a:ln w="9525">
            <a:noFill/>
            <a:miter lim="800000"/>
            <a:headEnd/>
            <a:tailEnd/>
          </a:ln>
        </p:spPr>
      </p:pic>
      <p:sp>
        <p:nvSpPr>
          <p:cNvPr id="10" name="TextBox 9"/>
          <p:cNvSpPr txBox="1"/>
          <p:nvPr/>
        </p:nvSpPr>
        <p:spPr bwMode="auto">
          <a:xfrm>
            <a:off x="4076345" y="2651732"/>
            <a:ext cx="4481056" cy="738664"/>
          </a:xfrm>
          <a:prstGeom prst="rect">
            <a:avLst/>
          </a:prstGeom>
          <a:noFill/>
          <a:ln w="12700">
            <a:noFill/>
            <a:miter lim="800000"/>
            <a:headEnd type="none" w="sm" len="sm"/>
            <a:tailEnd type="none" w="sm" len="sm"/>
          </a:ln>
        </p:spPr>
        <p:txBody>
          <a:bodyPr wrap="square" rtlCol="0">
            <a:spAutoFit/>
          </a:bodyPr>
          <a:lstStyle/>
          <a:p>
            <a:pPr marL="1588" indent="-1588"/>
            <a:r>
              <a:rPr lang="en-US" sz="1800" b="1" dirty="0">
                <a:solidFill>
                  <a:srgbClr val="0033CC"/>
                </a:solidFill>
                <a:latin typeface="Arial" charset="0"/>
              </a:rPr>
              <a:t>New Work Item Announcements</a:t>
            </a:r>
            <a:endParaRPr lang="en-US" sz="1400" b="1" u="dbl" dirty="0">
              <a:solidFill>
                <a:srgbClr val="0033CC"/>
              </a:solidFill>
              <a:latin typeface="Arial" charset="0"/>
            </a:endParaRPr>
          </a:p>
          <a:p>
            <a:pPr marL="1588" indent="-1588"/>
            <a:r>
              <a:rPr lang="en-US" sz="1200" dirty="0">
                <a:solidFill>
                  <a:srgbClr val="0033CC"/>
                </a:solidFill>
                <a:latin typeface="Arial" charset="0"/>
              </a:rPr>
              <a:t>Find out about new initiatives and technology developments that you can contribute to, and you missions can benefit from.</a:t>
            </a:r>
            <a:endParaRPr lang="en-US" sz="1800" b="1" dirty="0">
              <a:solidFill>
                <a:srgbClr val="0033CC"/>
              </a:solidFill>
              <a:latin typeface="Arial" charset="0"/>
            </a:endParaRPr>
          </a:p>
        </p:txBody>
      </p:sp>
      <p:sp>
        <p:nvSpPr>
          <p:cNvPr id="11" name="TextBox 10"/>
          <p:cNvSpPr txBox="1"/>
          <p:nvPr/>
        </p:nvSpPr>
        <p:spPr bwMode="auto">
          <a:xfrm>
            <a:off x="4101982" y="3634500"/>
            <a:ext cx="4481056" cy="553998"/>
          </a:xfrm>
          <a:prstGeom prst="rect">
            <a:avLst/>
          </a:prstGeom>
          <a:noFill/>
          <a:ln w="12700">
            <a:noFill/>
            <a:miter lim="800000"/>
            <a:headEnd type="none" w="sm" len="sm"/>
            <a:tailEnd type="none" w="sm" len="sm"/>
          </a:ln>
        </p:spPr>
        <p:txBody>
          <a:bodyPr wrap="square" rtlCol="0">
            <a:spAutoFit/>
          </a:bodyPr>
          <a:lstStyle/>
          <a:p>
            <a:pPr marL="1588" indent="-1588"/>
            <a:r>
              <a:rPr lang="en-US" sz="1800" b="1" dirty="0">
                <a:solidFill>
                  <a:srgbClr val="0033CC"/>
                </a:solidFill>
                <a:latin typeface="Arial" charset="0"/>
              </a:rPr>
              <a:t>The CCSDS Blog</a:t>
            </a:r>
            <a:endParaRPr lang="en-US" sz="1400" b="1" u="dbl" dirty="0">
              <a:solidFill>
                <a:srgbClr val="0033CC"/>
              </a:solidFill>
              <a:latin typeface="Arial" charset="0"/>
            </a:endParaRPr>
          </a:p>
          <a:p>
            <a:pPr marL="1588" indent="-1588"/>
            <a:r>
              <a:rPr lang="en-US" sz="1200" dirty="0">
                <a:solidFill>
                  <a:srgbClr val="0033CC"/>
                </a:solidFill>
                <a:latin typeface="Arial" charset="0"/>
              </a:rPr>
              <a:t>General events, meetings, new publications, etc.</a:t>
            </a:r>
            <a:endParaRPr lang="en-US" sz="1800" b="1" dirty="0">
              <a:solidFill>
                <a:srgbClr val="0033CC"/>
              </a:solidFill>
              <a:latin typeface="Arial" charset="0"/>
            </a:endParaRPr>
          </a:p>
        </p:txBody>
      </p:sp>
      <p:sp>
        <p:nvSpPr>
          <p:cNvPr id="12" name="TextBox 11"/>
          <p:cNvSpPr txBox="1"/>
          <p:nvPr/>
        </p:nvSpPr>
        <p:spPr bwMode="auto">
          <a:xfrm>
            <a:off x="2186432" y="5067060"/>
            <a:ext cx="4481056" cy="553998"/>
          </a:xfrm>
          <a:prstGeom prst="rect">
            <a:avLst/>
          </a:prstGeom>
          <a:noFill/>
          <a:ln w="12700">
            <a:noFill/>
            <a:miter lim="800000"/>
            <a:headEnd type="none" w="sm" len="sm"/>
            <a:tailEnd type="none" w="sm" len="sm"/>
          </a:ln>
        </p:spPr>
        <p:txBody>
          <a:bodyPr wrap="square" rtlCol="0">
            <a:spAutoFit/>
          </a:bodyPr>
          <a:lstStyle/>
          <a:p>
            <a:pPr marL="1588" indent="-1588"/>
            <a:r>
              <a:rPr lang="en-US" sz="1800" b="1" dirty="0">
                <a:solidFill>
                  <a:srgbClr val="0033CC"/>
                </a:solidFill>
                <a:latin typeface="Arial" charset="0"/>
              </a:rPr>
              <a:t>Under Construction:  The CCSDS WIKI</a:t>
            </a:r>
            <a:endParaRPr lang="en-US" sz="1400" b="1" u="dbl" dirty="0">
              <a:solidFill>
                <a:srgbClr val="0033CC"/>
              </a:solidFill>
              <a:latin typeface="Arial" charset="0"/>
            </a:endParaRPr>
          </a:p>
          <a:p>
            <a:pPr marL="1588" indent="-1588"/>
            <a:r>
              <a:rPr lang="en-US" sz="1200" dirty="0">
                <a:solidFill>
                  <a:srgbClr val="0033CC"/>
                </a:solidFill>
                <a:latin typeface="Arial" charset="0"/>
              </a:rPr>
              <a:t>Soon to come</a:t>
            </a:r>
            <a:endParaRPr lang="en-US" sz="1800" b="1" dirty="0">
              <a:solidFill>
                <a:srgbClr val="0033CC"/>
              </a:solidFill>
              <a:latin typeface="Arial" charset="0"/>
            </a:endParaRPr>
          </a:p>
        </p:txBody>
      </p:sp>
    </p:spTree>
    <p:extLst>
      <p:ext uri="{BB962C8B-B14F-4D97-AF65-F5344CB8AC3E}">
        <p14:creationId xmlns:p14="http://schemas.microsoft.com/office/powerpoint/2010/main" val="229523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04 -3.33102E-7 L -0.48489 -0.36248 " pathEditMode="relative" rAng="0" ptsTypes="AA">
                                      <p:cBhvr>
                                        <p:cTn id="6" dur="1000" fill="hold"/>
                                        <p:tgtEl>
                                          <p:spTgt spid="1027"/>
                                        </p:tgtEl>
                                        <p:attrNameLst>
                                          <p:attrName>ppt_x</p:attrName>
                                          <p:attrName>ppt_y</p:attrName>
                                        </p:attrNameLst>
                                      </p:cBhvr>
                                      <p:rCtr x="-24300" y="-18100"/>
                                    </p:animMotion>
                                  </p:childTnLst>
                                </p:cTn>
                              </p:par>
                              <p:par>
                                <p:cTn id="7" presetID="6" presetClass="emph" presetSubtype="0" fill="hold" nodeType="withEffect">
                                  <p:stCondLst>
                                    <p:cond delay="0"/>
                                  </p:stCondLst>
                                  <p:childTnLst>
                                    <p:animScale>
                                      <p:cBhvr>
                                        <p:cTn id="8" dur="500" fill="hold"/>
                                        <p:tgtEl>
                                          <p:spTgt spid="1027"/>
                                        </p:tgtEl>
                                      </p:cBhvr>
                                      <p:by x="150000" y="150000"/>
                                    </p:animScale>
                                  </p:childTnLst>
                                </p:cTn>
                              </p:par>
                              <p:par>
                                <p:cTn id="9" presetID="10" presetClass="exit" presetSubtype="0" fill="hold" nodeType="withEffect">
                                  <p:stCondLst>
                                    <p:cond delay="0"/>
                                  </p:stCondLst>
                                  <p:childTnLst>
                                    <p:animEffect transition="out" filter="fade">
                                      <p:cBhvr>
                                        <p:cTn id="10" dur="500"/>
                                        <p:tgtEl>
                                          <p:spTgt spid="1026"/>
                                        </p:tgtEl>
                                      </p:cBhvr>
                                    </p:animEffect>
                                    <p:set>
                                      <p:cBhvr>
                                        <p:cTn id="11" dur="1" fill="hold">
                                          <p:stCondLst>
                                            <p:cond delay="499"/>
                                          </p:stCondLst>
                                        </p:cTn>
                                        <p:tgtEl>
                                          <p:spTgt spid="1026"/>
                                        </p:tgtEl>
                                        <p:attrNameLst>
                                          <p:attrName>style.visibility</p:attrName>
                                        </p:attrNameLst>
                                      </p:cBhvr>
                                      <p:to>
                                        <p:strVal val="hidden"/>
                                      </p:to>
                                    </p:se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563562"/>
          </a:xfrm>
        </p:spPr>
        <p:txBody>
          <a:bodyPr/>
          <a:lstStyle/>
          <a:p>
            <a:r>
              <a:rPr lang="en-GB" dirty="0"/>
              <a:t>Agenda</a:t>
            </a:r>
          </a:p>
        </p:txBody>
      </p:sp>
      <p:sp>
        <p:nvSpPr>
          <p:cNvPr id="3" name="Content Placeholder 2"/>
          <p:cNvSpPr>
            <a:spLocks noGrp="1"/>
          </p:cNvSpPr>
          <p:nvPr>
            <p:ph idx="1"/>
          </p:nvPr>
        </p:nvSpPr>
        <p:spPr>
          <a:xfrm>
            <a:off x="457199" y="990600"/>
            <a:ext cx="8429625" cy="5135563"/>
          </a:xfrm>
        </p:spPr>
        <p:txBody>
          <a:bodyPr/>
          <a:lstStyle/>
          <a:p>
            <a:r>
              <a:rPr lang="en-GB" dirty="0">
                <a:solidFill>
                  <a:srgbClr val="FF0000"/>
                </a:solidFill>
              </a:rPr>
              <a:t>Add agenda for slides that were selected to remain in this presentation.</a:t>
            </a:r>
          </a:p>
          <a:p>
            <a:pPr marL="0" indent="0">
              <a:buNone/>
            </a:pPr>
            <a:endParaRPr lang="en-GB" dirty="0"/>
          </a:p>
          <a:p>
            <a:endParaRPr lang="en-GB" dirty="0"/>
          </a:p>
          <a:p>
            <a:endParaRPr lang="en-GB" sz="20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a:t>
            </a:fld>
            <a:endParaRPr lang="en-US"/>
          </a:p>
        </p:txBody>
      </p:sp>
    </p:spTree>
    <p:extLst>
      <p:ext uri="{BB962C8B-B14F-4D97-AF65-F5344CB8AC3E}">
        <p14:creationId xmlns:p14="http://schemas.microsoft.com/office/powerpoint/2010/main" val="2113461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1312374" y="955497"/>
            <a:ext cx="6691195" cy="5902503"/>
          </a:xfrm>
          <a:prstGeom prst="rect">
            <a:avLst/>
          </a:prstGeom>
          <a:noFill/>
          <a:ln w="9525">
            <a:noFill/>
            <a:miter lim="800000"/>
            <a:headEnd/>
            <a:tailEnd/>
          </a:ln>
        </p:spPr>
      </p:pic>
      <p:sp>
        <p:nvSpPr>
          <p:cNvPr id="9" name="Title 8"/>
          <p:cNvSpPr>
            <a:spLocks noGrp="1"/>
          </p:cNvSpPr>
          <p:nvPr>
            <p:ph type="title"/>
          </p:nvPr>
        </p:nvSpPr>
        <p:spPr>
          <a:xfrm>
            <a:off x="665545" y="69450"/>
            <a:ext cx="8229600" cy="563562"/>
          </a:xfrm>
        </p:spPr>
        <p:txBody>
          <a:bodyPr/>
          <a:lstStyle/>
          <a:p>
            <a:pPr>
              <a:defRPr/>
            </a:pPr>
            <a:r>
              <a:rPr lang="en-US" dirty="0"/>
              <a:t>Access to CCSDS Technical WG info:</a:t>
            </a:r>
            <a:br>
              <a:rPr lang="en-US" dirty="0"/>
            </a:br>
            <a:r>
              <a:rPr lang="en-US" dirty="0"/>
              <a:t>www.ccsds.org &gt; CWE</a:t>
            </a:r>
          </a:p>
        </p:txBody>
      </p:sp>
      <p:sp>
        <p:nvSpPr>
          <p:cNvPr id="2" name="Slide Number Placeholder 1"/>
          <p:cNvSpPr>
            <a:spLocks noGrp="1"/>
          </p:cNvSpPr>
          <p:nvPr>
            <p:ph type="sldNum" sz="quarter" idx="10"/>
          </p:nvPr>
        </p:nvSpPr>
        <p:spPr/>
        <p:txBody>
          <a:bodyPr/>
          <a:lstStyle/>
          <a:p>
            <a:pPr>
              <a:defRPr/>
            </a:pPr>
            <a:fld id="{5CAB2730-DB1E-4EAC-B802-063C93BDB3B9}" type="slidenum">
              <a:rPr lang="en-US" smtClean="0"/>
              <a:pPr>
                <a:defRPr/>
              </a:pPr>
              <a:t>20</a:t>
            </a:fld>
            <a:endParaRPr lang="en-US"/>
          </a:p>
        </p:txBody>
      </p:sp>
      <p:pic>
        <p:nvPicPr>
          <p:cNvPr id="39938" name="Picture 2"/>
          <p:cNvPicPr>
            <a:picLocks noChangeAspect="1" noChangeArrowheads="1"/>
          </p:cNvPicPr>
          <p:nvPr/>
        </p:nvPicPr>
        <p:blipFill>
          <a:blip r:embed="rId4" cstate="print"/>
          <a:srcRect/>
          <a:stretch>
            <a:fillRect/>
          </a:stretch>
        </p:blipFill>
        <p:spPr bwMode="auto">
          <a:xfrm>
            <a:off x="5156200" y="2522538"/>
            <a:ext cx="3251200" cy="1498600"/>
          </a:xfrm>
          <a:prstGeom prst="rect">
            <a:avLst/>
          </a:prstGeom>
          <a:noFill/>
          <a:ln w="12700">
            <a:noFill/>
            <a:miter lim="800000"/>
            <a:headEnd type="none" w="sm" len="sm"/>
            <a:tailEnd type="none" w="sm" len="sm"/>
          </a:ln>
        </p:spPr>
      </p:pic>
      <p:pic>
        <p:nvPicPr>
          <p:cNvPr id="38917" name="Picture 5"/>
          <p:cNvPicPr>
            <a:picLocks noChangeAspect="1" noChangeArrowheads="1"/>
          </p:cNvPicPr>
          <p:nvPr/>
        </p:nvPicPr>
        <p:blipFill>
          <a:blip r:embed="rId5" cstate="print">
            <a:clrChange>
              <a:clrFrom>
                <a:srgbClr val="86D7E0"/>
              </a:clrFrom>
              <a:clrTo>
                <a:srgbClr val="86D7E0">
                  <a:alpha val="0"/>
                </a:srgbClr>
              </a:clrTo>
            </a:clrChange>
          </a:blip>
          <a:srcRect/>
          <a:stretch>
            <a:fillRect/>
          </a:stretch>
        </p:blipFill>
        <p:spPr bwMode="auto">
          <a:xfrm>
            <a:off x="6470650" y="3271838"/>
            <a:ext cx="1219200" cy="1219200"/>
          </a:xfrm>
          <a:prstGeom prst="rect">
            <a:avLst/>
          </a:prstGeom>
          <a:noFill/>
          <a:ln w="12700">
            <a:noFill/>
            <a:miter lim="800000"/>
            <a:headEnd type="none" w="sm" len="sm"/>
            <a:tailEnd type="none" w="sm" len="sm"/>
          </a:ln>
        </p:spPr>
      </p:pic>
      <p:pic>
        <p:nvPicPr>
          <p:cNvPr id="86018" name="Picture 2"/>
          <p:cNvPicPr>
            <a:picLocks noChangeAspect="1" noChangeArrowheads="1"/>
          </p:cNvPicPr>
          <p:nvPr/>
        </p:nvPicPr>
        <p:blipFill>
          <a:blip r:embed="rId6" cstate="print"/>
          <a:srcRect/>
          <a:stretch>
            <a:fillRect/>
          </a:stretch>
        </p:blipFill>
        <p:spPr bwMode="auto">
          <a:xfrm>
            <a:off x="1099593" y="856900"/>
            <a:ext cx="7508729" cy="6001100"/>
          </a:xfrm>
          <a:prstGeom prst="rect">
            <a:avLst/>
          </a:prstGeom>
          <a:noFill/>
          <a:ln w="9525">
            <a:noFill/>
            <a:miter lim="800000"/>
            <a:headEnd/>
            <a:tailEnd/>
          </a:ln>
        </p:spPr>
      </p:pic>
    </p:spTree>
    <p:extLst>
      <p:ext uri="{BB962C8B-B14F-4D97-AF65-F5344CB8AC3E}">
        <p14:creationId xmlns:p14="http://schemas.microsoft.com/office/powerpoint/2010/main" val="421965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tgtEl>
                                          <p:spTgt spid="39938"/>
                                        </p:tgtEl>
                                        <p:attrNameLst>
                                          <p:attrName>ppt_w</p:attrName>
                                        </p:attrNameLst>
                                      </p:cBhvr>
                                      <p:tavLst>
                                        <p:tav tm="0">
                                          <p:val>
                                            <p:strVal val="#ppt_w*0.70"/>
                                          </p:val>
                                        </p:tav>
                                        <p:tav tm="100000">
                                          <p:val>
                                            <p:strVal val="#ppt_w"/>
                                          </p:val>
                                        </p:tav>
                                      </p:tavLst>
                                    </p:anim>
                                    <p:anim calcmode="lin" valueType="num">
                                      <p:cBhvr>
                                        <p:cTn id="8" dur="1000" fill="hold"/>
                                        <p:tgtEl>
                                          <p:spTgt spid="39938"/>
                                        </p:tgtEl>
                                        <p:attrNameLst>
                                          <p:attrName>ppt_h</p:attrName>
                                        </p:attrNameLst>
                                      </p:cBhvr>
                                      <p:tavLst>
                                        <p:tav tm="0">
                                          <p:val>
                                            <p:strVal val="#ppt_h"/>
                                          </p:val>
                                        </p:tav>
                                        <p:tav tm="100000">
                                          <p:val>
                                            <p:strVal val="#ppt_h"/>
                                          </p:val>
                                        </p:tav>
                                      </p:tavLst>
                                    </p:anim>
                                    <p:animEffect transition="in" filter="fade">
                                      <p:cBhvr>
                                        <p:cTn id="9" dur="1000"/>
                                        <p:tgtEl>
                                          <p:spTgt spid="39938"/>
                                        </p:tgtEl>
                                      </p:cBhvr>
                                    </p:animEffect>
                                  </p:childTnLst>
                                </p:cTn>
                              </p:par>
                              <p:par>
                                <p:cTn id="10" presetID="2" presetClass="entr" presetSubtype="4" fill="hold" nodeType="withEffect">
                                  <p:stCondLst>
                                    <p:cond delay="0"/>
                                  </p:stCondLst>
                                  <p:childTnLst>
                                    <p:set>
                                      <p:cBhvr>
                                        <p:cTn id="11" dur="1" fill="hold">
                                          <p:stCondLst>
                                            <p:cond delay="0"/>
                                          </p:stCondLst>
                                        </p:cTn>
                                        <p:tgtEl>
                                          <p:spTgt spid="38917"/>
                                        </p:tgtEl>
                                        <p:attrNameLst>
                                          <p:attrName>style.visibility</p:attrName>
                                        </p:attrNameLst>
                                      </p:cBhvr>
                                      <p:to>
                                        <p:strVal val="visible"/>
                                      </p:to>
                                    </p:set>
                                    <p:anim calcmode="lin" valueType="num">
                                      <p:cBhvr additive="base">
                                        <p:cTn id="12" dur="500" fill="hold"/>
                                        <p:tgtEl>
                                          <p:spTgt spid="38917"/>
                                        </p:tgtEl>
                                        <p:attrNameLst>
                                          <p:attrName>ppt_x</p:attrName>
                                        </p:attrNameLst>
                                      </p:cBhvr>
                                      <p:tavLst>
                                        <p:tav tm="0">
                                          <p:val>
                                            <p:strVal val="#ppt_x"/>
                                          </p:val>
                                        </p:tav>
                                        <p:tav tm="100000">
                                          <p:val>
                                            <p:strVal val="#ppt_x"/>
                                          </p:val>
                                        </p:tav>
                                      </p:tavLst>
                                    </p:anim>
                                    <p:anim calcmode="lin" valueType="num">
                                      <p:cBhvr additive="base">
                                        <p:cTn id="13" dur="500" fill="hold"/>
                                        <p:tgtEl>
                                          <p:spTgt spid="389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6018"/>
                                        </p:tgtEl>
                                        <p:attrNameLst>
                                          <p:attrName>style.visibility</p:attrName>
                                        </p:attrNameLst>
                                      </p:cBhvr>
                                      <p:to>
                                        <p:strVal val="visible"/>
                                      </p:to>
                                    </p:set>
                                    <p:animEffect transition="in" filter="wipe(up)">
                                      <p:cBhvr>
                                        <p:cTn id="1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312374" y="955497"/>
            <a:ext cx="6691195" cy="5902503"/>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fld id="{DDAAE036-29D3-4101-B3FA-18A77759D77D}" type="slidenum">
              <a:rPr lang="en-US" smtClean="0"/>
              <a:pPr>
                <a:defRPr/>
              </a:pPr>
              <a:t>21</a:t>
            </a:fld>
            <a:endParaRPr lang="en-US" dirty="0"/>
          </a:p>
        </p:txBody>
      </p:sp>
      <p:pic>
        <p:nvPicPr>
          <p:cNvPr id="84995" name="Picture 3"/>
          <p:cNvPicPr>
            <a:picLocks noChangeAspect="1" noChangeArrowheads="1"/>
          </p:cNvPicPr>
          <p:nvPr/>
        </p:nvPicPr>
        <p:blipFill>
          <a:blip r:embed="rId4" cstate="print"/>
          <a:srcRect/>
          <a:stretch>
            <a:fillRect/>
          </a:stretch>
        </p:blipFill>
        <p:spPr bwMode="auto">
          <a:xfrm>
            <a:off x="1667773" y="1604993"/>
            <a:ext cx="2133600" cy="508000"/>
          </a:xfrm>
          <a:prstGeom prst="rect">
            <a:avLst/>
          </a:prstGeom>
          <a:noFill/>
          <a:ln w="9525">
            <a:noFill/>
            <a:miter lim="800000"/>
            <a:headEnd/>
            <a:tailEnd/>
          </a:ln>
        </p:spPr>
      </p:pic>
      <p:pic>
        <p:nvPicPr>
          <p:cNvPr id="38917" name="Picture 5"/>
          <p:cNvPicPr>
            <a:picLocks noChangeAspect="1" noChangeArrowheads="1"/>
          </p:cNvPicPr>
          <p:nvPr/>
        </p:nvPicPr>
        <p:blipFill>
          <a:blip r:embed="rId5" cstate="print">
            <a:clrChange>
              <a:clrFrom>
                <a:srgbClr val="86D7E0"/>
              </a:clrFrom>
              <a:clrTo>
                <a:srgbClr val="86D7E0">
                  <a:alpha val="0"/>
                </a:srgbClr>
              </a:clrTo>
            </a:clrChange>
          </a:blip>
          <a:srcRect/>
          <a:stretch>
            <a:fillRect/>
          </a:stretch>
        </p:blipFill>
        <p:spPr bwMode="auto">
          <a:xfrm>
            <a:off x="2227150" y="1822440"/>
            <a:ext cx="1219200" cy="1219200"/>
          </a:xfrm>
          <a:prstGeom prst="rect">
            <a:avLst/>
          </a:prstGeom>
          <a:noFill/>
          <a:ln w="12700">
            <a:noFill/>
            <a:miter lim="800000"/>
            <a:headEnd type="none" w="sm" len="sm"/>
            <a:tailEnd type="none" w="sm" len="sm"/>
          </a:ln>
        </p:spPr>
      </p:pic>
      <p:pic>
        <p:nvPicPr>
          <p:cNvPr id="84996" name="Picture 4"/>
          <p:cNvPicPr>
            <a:picLocks noChangeAspect="1" noChangeArrowheads="1"/>
          </p:cNvPicPr>
          <p:nvPr/>
        </p:nvPicPr>
        <p:blipFill>
          <a:blip r:embed="rId6" cstate="print"/>
          <a:srcRect/>
          <a:stretch>
            <a:fillRect/>
          </a:stretch>
        </p:blipFill>
        <p:spPr bwMode="auto">
          <a:xfrm>
            <a:off x="1311215" y="846230"/>
            <a:ext cx="6771736" cy="6011770"/>
          </a:xfrm>
          <a:prstGeom prst="rect">
            <a:avLst/>
          </a:prstGeom>
          <a:noFill/>
          <a:ln w="9525">
            <a:noFill/>
            <a:miter lim="800000"/>
            <a:headEnd/>
            <a:tailEnd/>
          </a:ln>
        </p:spPr>
      </p:pic>
      <p:pic>
        <p:nvPicPr>
          <p:cNvPr id="84998" name="Picture 6"/>
          <p:cNvPicPr>
            <a:picLocks noChangeAspect="1" noChangeArrowheads="1"/>
          </p:cNvPicPr>
          <p:nvPr/>
        </p:nvPicPr>
        <p:blipFill>
          <a:blip r:embed="rId7" cstate="print"/>
          <a:srcRect/>
          <a:stretch>
            <a:fillRect/>
          </a:stretch>
        </p:blipFill>
        <p:spPr bwMode="auto">
          <a:xfrm>
            <a:off x="1307119" y="1999171"/>
            <a:ext cx="3683000" cy="685800"/>
          </a:xfrm>
          <a:prstGeom prst="rect">
            <a:avLst/>
          </a:prstGeom>
          <a:noFill/>
          <a:ln w="9525">
            <a:noFill/>
            <a:miter lim="800000"/>
            <a:headEnd/>
            <a:tailEnd/>
          </a:ln>
        </p:spPr>
      </p:pic>
      <p:pic>
        <p:nvPicPr>
          <p:cNvPr id="11" name="Picture 5"/>
          <p:cNvPicPr>
            <a:picLocks noChangeAspect="1" noChangeArrowheads="1"/>
          </p:cNvPicPr>
          <p:nvPr/>
        </p:nvPicPr>
        <p:blipFill>
          <a:blip r:embed="rId5" cstate="print">
            <a:clrChange>
              <a:clrFrom>
                <a:srgbClr val="86D7E0"/>
              </a:clrFrom>
              <a:clrTo>
                <a:srgbClr val="86D7E0">
                  <a:alpha val="0"/>
                </a:srgbClr>
              </a:clrTo>
            </a:clrChange>
          </a:blip>
          <a:srcRect/>
          <a:stretch>
            <a:fillRect/>
          </a:stretch>
        </p:blipFill>
        <p:spPr bwMode="auto">
          <a:xfrm>
            <a:off x="1439271" y="2337149"/>
            <a:ext cx="1219200" cy="1219200"/>
          </a:xfrm>
          <a:prstGeom prst="rect">
            <a:avLst/>
          </a:prstGeom>
          <a:noFill/>
          <a:ln w="12700">
            <a:noFill/>
            <a:miter lim="800000"/>
            <a:headEnd type="none" w="sm" len="sm"/>
            <a:tailEnd type="none" w="sm" len="sm"/>
          </a:ln>
        </p:spPr>
      </p:pic>
      <p:pic>
        <p:nvPicPr>
          <p:cNvPr id="84999" name="Picture 7"/>
          <p:cNvPicPr>
            <a:picLocks noChangeAspect="1" noChangeArrowheads="1"/>
          </p:cNvPicPr>
          <p:nvPr/>
        </p:nvPicPr>
        <p:blipFill>
          <a:blip r:embed="rId8" cstate="print"/>
          <a:srcRect/>
          <a:stretch>
            <a:fillRect/>
          </a:stretch>
        </p:blipFill>
        <p:spPr bwMode="auto">
          <a:xfrm>
            <a:off x="1321506" y="836763"/>
            <a:ext cx="6749854" cy="6021237"/>
          </a:xfrm>
          <a:prstGeom prst="rect">
            <a:avLst/>
          </a:prstGeom>
          <a:noFill/>
          <a:ln w="9525">
            <a:noFill/>
            <a:miter lim="800000"/>
            <a:headEnd/>
            <a:tailEnd/>
          </a:ln>
        </p:spPr>
      </p:pic>
      <p:sp>
        <p:nvSpPr>
          <p:cNvPr id="16" name="Title 8"/>
          <p:cNvSpPr txBox="1">
            <a:spLocks/>
          </p:cNvSpPr>
          <p:nvPr/>
        </p:nvSpPr>
        <p:spPr>
          <a:xfrm>
            <a:off x="665545" y="69450"/>
            <a:ext cx="8229600" cy="56356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500" b="1" i="0" u="none" strike="noStrike" kern="0" cap="none" spc="0" normalizeH="0" baseline="0" noProof="0" dirty="0">
                <a:ln>
                  <a:noFill/>
                </a:ln>
                <a:solidFill>
                  <a:schemeClr val="accent1">
                    <a:lumMod val="50000"/>
                  </a:schemeClr>
                </a:solidFill>
                <a:effectLst/>
                <a:uLnTx/>
                <a:uFillTx/>
                <a:latin typeface="+mj-lt"/>
                <a:ea typeface="+mj-ea"/>
                <a:cs typeface="+mj-cs"/>
              </a:rPr>
              <a:t>Access to CCSDS Publications</a:t>
            </a:r>
            <a:br>
              <a:rPr kumimoji="0" lang="en-US" sz="2500" b="1" i="0" u="none" strike="noStrike" kern="0" cap="none" spc="0" normalizeH="0" baseline="0" noProof="0" dirty="0">
                <a:ln>
                  <a:noFill/>
                </a:ln>
                <a:solidFill>
                  <a:schemeClr val="accent1">
                    <a:lumMod val="50000"/>
                  </a:schemeClr>
                </a:solidFill>
                <a:effectLst/>
                <a:uLnTx/>
                <a:uFillTx/>
                <a:latin typeface="+mj-lt"/>
                <a:ea typeface="+mj-ea"/>
                <a:cs typeface="+mj-cs"/>
              </a:rPr>
            </a:br>
            <a:r>
              <a:rPr kumimoji="0" lang="en-US" sz="2500" b="1" i="0" u="none" strike="noStrike" kern="0" cap="none" spc="0" normalizeH="0" baseline="0" noProof="0" dirty="0">
                <a:ln>
                  <a:noFill/>
                </a:ln>
                <a:solidFill>
                  <a:schemeClr val="accent1">
                    <a:lumMod val="50000"/>
                  </a:schemeClr>
                </a:solidFill>
                <a:effectLst/>
                <a:uLnTx/>
                <a:uFillTx/>
                <a:latin typeface="+mj-lt"/>
                <a:ea typeface="+mj-ea"/>
                <a:cs typeface="+mj-cs"/>
              </a:rPr>
              <a:t>www.ccsds.org &gt; Publications</a:t>
            </a:r>
          </a:p>
        </p:txBody>
      </p:sp>
    </p:spTree>
    <p:extLst>
      <p:ext uri="{BB962C8B-B14F-4D97-AF65-F5344CB8AC3E}">
        <p14:creationId xmlns:p14="http://schemas.microsoft.com/office/powerpoint/2010/main" val="161920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p:cTn id="7" dur="1000" fill="hold"/>
                                        <p:tgtEl>
                                          <p:spTgt spid="84995"/>
                                        </p:tgtEl>
                                        <p:attrNameLst>
                                          <p:attrName>ppt_w</p:attrName>
                                        </p:attrNameLst>
                                      </p:cBhvr>
                                      <p:tavLst>
                                        <p:tav tm="0">
                                          <p:val>
                                            <p:strVal val="#ppt_w*0.70"/>
                                          </p:val>
                                        </p:tav>
                                        <p:tav tm="100000">
                                          <p:val>
                                            <p:strVal val="#ppt_w"/>
                                          </p:val>
                                        </p:tav>
                                      </p:tavLst>
                                    </p:anim>
                                    <p:anim calcmode="lin" valueType="num">
                                      <p:cBhvr>
                                        <p:cTn id="8" dur="1000" fill="hold"/>
                                        <p:tgtEl>
                                          <p:spTgt spid="84995"/>
                                        </p:tgtEl>
                                        <p:attrNameLst>
                                          <p:attrName>ppt_h</p:attrName>
                                        </p:attrNameLst>
                                      </p:cBhvr>
                                      <p:tavLst>
                                        <p:tav tm="0">
                                          <p:val>
                                            <p:strVal val="#ppt_h"/>
                                          </p:val>
                                        </p:tav>
                                        <p:tav tm="100000">
                                          <p:val>
                                            <p:strVal val="#ppt_h"/>
                                          </p:val>
                                        </p:tav>
                                      </p:tavLst>
                                    </p:anim>
                                    <p:animEffect transition="in" filter="fade">
                                      <p:cBhvr>
                                        <p:cTn id="9" dur="1000"/>
                                        <p:tgtEl>
                                          <p:spTgt spid="84995"/>
                                        </p:tgtEl>
                                      </p:cBhvr>
                                    </p:animEffect>
                                  </p:childTnLst>
                                </p:cTn>
                              </p:par>
                              <p:par>
                                <p:cTn id="10" presetID="2" presetClass="entr" presetSubtype="4" fill="hold" nodeType="withEffect">
                                  <p:stCondLst>
                                    <p:cond delay="0"/>
                                  </p:stCondLst>
                                  <p:childTnLst>
                                    <p:set>
                                      <p:cBhvr>
                                        <p:cTn id="11" dur="1" fill="hold">
                                          <p:stCondLst>
                                            <p:cond delay="0"/>
                                          </p:stCondLst>
                                        </p:cTn>
                                        <p:tgtEl>
                                          <p:spTgt spid="38917"/>
                                        </p:tgtEl>
                                        <p:attrNameLst>
                                          <p:attrName>style.visibility</p:attrName>
                                        </p:attrNameLst>
                                      </p:cBhvr>
                                      <p:to>
                                        <p:strVal val="visible"/>
                                      </p:to>
                                    </p:set>
                                    <p:anim calcmode="lin" valueType="num">
                                      <p:cBhvr additive="base">
                                        <p:cTn id="12" dur="500" fill="hold"/>
                                        <p:tgtEl>
                                          <p:spTgt spid="38917"/>
                                        </p:tgtEl>
                                        <p:attrNameLst>
                                          <p:attrName>ppt_x</p:attrName>
                                        </p:attrNameLst>
                                      </p:cBhvr>
                                      <p:tavLst>
                                        <p:tav tm="0">
                                          <p:val>
                                            <p:strVal val="#ppt_x"/>
                                          </p:val>
                                        </p:tav>
                                        <p:tav tm="100000">
                                          <p:val>
                                            <p:strVal val="#ppt_x"/>
                                          </p:val>
                                        </p:tav>
                                      </p:tavLst>
                                    </p:anim>
                                    <p:anim calcmode="lin" valueType="num">
                                      <p:cBhvr additive="base">
                                        <p:cTn id="13" dur="500" fill="hold"/>
                                        <p:tgtEl>
                                          <p:spTgt spid="389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4996"/>
                                        </p:tgtEl>
                                        <p:attrNameLst>
                                          <p:attrName>style.visibility</p:attrName>
                                        </p:attrNameLst>
                                      </p:cBhvr>
                                      <p:to>
                                        <p:strVal val="visible"/>
                                      </p:to>
                                    </p:set>
                                    <p:animEffect transition="in" filter="wipe(up)">
                                      <p:cBhvr>
                                        <p:cTn id="17" dur="500"/>
                                        <p:tgtEl>
                                          <p:spTgt spid="8499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55" presetClass="entr" presetSubtype="0" fill="hold" nodeType="afterEffect">
                                  <p:stCondLst>
                                    <p:cond delay="0"/>
                                  </p:stCondLst>
                                  <p:childTnLst>
                                    <p:set>
                                      <p:cBhvr>
                                        <p:cTn id="26" dur="1" fill="hold">
                                          <p:stCondLst>
                                            <p:cond delay="0"/>
                                          </p:stCondLst>
                                        </p:cTn>
                                        <p:tgtEl>
                                          <p:spTgt spid="84998"/>
                                        </p:tgtEl>
                                        <p:attrNameLst>
                                          <p:attrName>style.visibility</p:attrName>
                                        </p:attrNameLst>
                                      </p:cBhvr>
                                      <p:to>
                                        <p:strVal val="visible"/>
                                      </p:to>
                                    </p:set>
                                    <p:anim calcmode="lin" valueType="num">
                                      <p:cBhvr>
                                        <p:cTn id="27" dur="1000" fill="hold"/>
                                        <p:tgtEl>
                                          <p:spTgt spid="84998"/>
                                        </p:tgtEl>
                                        <p:attrNameLst>
                                          <p:attrName>ppt_w</p:attrName>
                                        </p:attrNameLst>
                                      </p:cBhvr>
                                      <p:tavLst>
                                        <p:tav tm="0">
                                          <p:val>
                                            <p:strVal val="#ppt_w*0.70"/>
                                          </p:val>
                                        </p:tav>
                                        <p:tav tm="100000">
                                          <p:val>
                                            <p:strVal val="#ppt_w"/>
                                          </p:val>
                                        </p:tav>
                                      </p:tavLst>
                                    </p:anim>
                                    <p:anim calcmode="lin" valueType="num">
                                      <p:cBhvr>
                                        <p:cTn id="28" dur="1000" fill="hold"/>
                                        <p:tgtEl>
                                          <p:spTgt spid="84998"/>
                                        </p:tgtEl>
                                        <p:attrNameLst>
                                          <p:attrName>ppt_h</p:attrName>
                                        </p:attrNameLst>
                                      </p:cBhvr>
                                      <p:tavLst>
                                        <p:tav tm="0">
                                          <p:val>
                                            <p:strVal val="#ppt_h"/>
                                          </p:val>
                                        </p:tav>
                                        <p:tav tm="100000">
                                          <p:val>
                                            <p:strVal val="#ppt_h"/>
                                          </p:val>
                                        </p:tav>
                                      </p:tavLst>
                                    </p:anim>
                                    <p:animEffect transition="in" filter="fade">
                                      <p:cBhvr>
                                        <p:cTn id="29" dur="1000"/>
                                        <p:tgtEl>
                                          <p:spTgt spid="84998"/>
                                        </p:tgtEl>
                                      </p:cBhvr>
                                    </p:animEffect>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84999"/>
                                        </p:tgtEl>
                                        <p:attrNameLst>
                                          <p:attrName>style.visibility</p:attrName>
                                        </p:attrNameLst>
                                      </p:cBhvr>
                                      <p:to>
                                        <p:strVal val="visible"/>
                                      </p:to>
                                    </p:set>
                                    <p:animEffect transition="in" filter="wipe(up)">
                                      <p:cBhvr>
                                        <p:cTn id="33" dur="5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701354" y="274638"/>
            <a:ext cx="7985445" cy="563562"/>
          </a:xfrm>
        </p:spPr>
        <p:txBody>
          <a:bodyPr/>
          <a:lstStyle/>
          <a:p>
            <a:r>
              <a:rPr lang="en-US" dirty="0"/>
              <a:t>Field Guide to CCSDS Book Colors</a:t>
            </a:r>
          </a:p>
        </p:txBody>
      </p:sp>
      <p:grpSp>
        <p:nvGrpSpPr>
          <p:cNvPr id="36" name="Group 35"/>
          <p:cNvGrpSpPr/>
          <p:nvPr/>
        </p:nvGrpSpPr>
        <p:grpSpPr>
          <a:xfrm>
            <a:off x="397775" y="848570"/>
            <a:ext cx="4376266" cy="5638268"/>
            <a:chOff x="397775" y="848570"/>
            <a:chExt cx="4376266" cy="5638268"/>
          </a:xfrm>
        </p:grpSpPr>
        <p:grpSp>
          <p:nvGrpSpPr>
            <p:cNvPr id="2" name="Group 16"/>
            <p:cNvGrpSpPr>
              <a:grpSpLocks/>
            </p:cNvGrpSpPr>
            <p:nvPr/>
          </p:nvGrpSpPr>
          <p:grpSpPr bwMode="auto">
            <a:xfrm>
              <a:off x="397775" y="924465"/>
              <a:ext cx="1196975" cy="1158875"/>
              <a:chOff x="1762210" y="1226864"/>
              <a:chExt cx="1196890" cy="1159933"/>
            </a:xfrm>
          </p:grpSpPr>
          <p:sp>
            <p:nvSpPr>
              <p:cNvPr id="5" name="Rectangle 4"/>
              <p:cNvSpPr/>
              <p:nvPr/>
            </p:nvSpPr>
            <p:spPr>
              <a:xfrm>
                <a:off x="1798720" y="1226864"/>
                <a:ext cx="1160380" cy="1159933"/>
              </a:xfrm>
              <a:prstGeom prst="rect">
                <a:avLst/>
              </a:prstGeom>
              <a:solidFill>
                <a:srgbClr val="005FA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31" name="Picture 3" descr="book.png"/>
              <p:cNvPicPr>
                <a:picLocks noChangeAspect="1"/>
              </p:cNvPicPr>
              <p:nvPr/>
            </p:nvPicPr>
            <p:blipFill>
              <a:blip r:embed="rId2" cstate="print"/>
              <a:srcRect/>
              <a:stretch>
                <a:fillRect/>
              </a:stretch>
            </p:blipFill>
            <p:spPr bwMode="auto">
              <a:xfrm rot="-1200000">
                <a:off x="1762210" y="1343307"/>
                <a:ext cx="1185237" cy="868089"/>
              </a:xfrm>
              <a:prstGeom prst="rect">
                <a:avLst/>
              </a:prstGeom>
              <a:noFill/>
              <a:ln w="9525">
                <a:noFill/>
                <a:miter lim="800000"/>
                <a:headEnd/>
                <a:tailEnd/>
              </a:ln>
            </p:spPr>
          </p:pic>
        </p:grpSp>
        <p:grpSp>
          <p:nvGrpSpPr>
            <p:cNvPr id="3" name="Group 15"/>
            <p:cNvGrpSpPr>
              <a:grpSpLocks/>
            </p:cNvGrpSpPr>
            <p:nvPr/>
          </p:nvGrpSpPr>
          <p:grpSpPr bwMode="auto">
            <a:xfrm>
              <a:off x="397775" y="2366470"/>
              <a:ext cx="1196975" cy="1158875"/>
              <a:chOff x="4458843" y="1226864"/>
              <a:chExt cx="1196890" cy="1159933"/>
            </a:xfrm>
          </p:grpSpPr>
          <p:sp>
            <p:nvSpPr>
              <p:cNvPr id="6" name="Rectangle 5"/>
              <p:cNvSpPr/>
              <p:nvPr/>
            </p:nvSpPr>
            <p:spPr>
              <a:xfrm>
                <a:off x="4495352" y="1226864"/>
                <a:ext cx="1160381" cy="1159933"/>
              </a:xfrm>
              <a:prstGeom prst="rect">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29" name="Picture 6" descr="book.png"/>
              <p:cNvPicPr>
                <a:picLocks noChangeAspect="1"/>
              </p:cNvPicPr>
              <p:nvPr/>
            </p:nvPicPr>
            <p:blipFill>
              <a:blip r:embed="rId2" cstate="print"/>
              <a:srcRect/>
              <a:stretch>
                <a:fillRect/>
              </a:stretch>
            </p:blipFill>
            <p:spPr bwMode="auto">
              <a:xfrm rot="-1200000">
                <a:off x="4458843" y="1343307"/>
                <a:ext cx="1185237" cy="868089"/>
              </a:xfrm>
              <a:prstGeom prst="rect">
                <a:avLst/>
              </a:prstGeom>
              <a:noFill/>
              <a:ln w="9525">
                <a:noFill/>
                <a:miter lim="800000"/>
                <a:headEnd/>
                <a:tailEnd/>
              </a:ln>
            </p:spPr>
          </p:pic>
        </p:grpSp>
        <p:grpSp>
          <p:nvGrpSpPr>
            <p:cNvPr id="4" name="Group 20"/>
            <p:cNvGrpSpPr>
              <a:grpSpLocks/>
            </p:cNvGrpSpPr>
            <p:nvPr/>
          </p:nvGrpSpPr>
          <p:grpSpPr bwMode="auto">
            <a:xfrm>
              <a:off x="397775" y="3884370"/>
              <a:ext cx="1196975" cy="1158875"/>
              <a:chOff x="7049643" y="1226864"/>
              <a:chExt cx="1196890" cy="1159933"/>
            </a:xfrm>
          </p:grpSpPr>
          <p:sp>
            <p:nvSpPr>
              <p:cNvPr id="8" name="Rectangle 7"/>
              <p:cNvSpPr/>
              <p:nvPr/>
            </p:nvSpPr>
            <p:spPr>
              <a:xfrm>
                <a:off x="7086152" y="1226864"/>
                <a:ext cx="1160381" cy="1159933"/>
              </a:xfrm>
              <a:prstGeom prst="rect">
                <a:avLst/>
              </a:prstGeom>
              <a:solidFill>
                <a:srgbClr val="41A33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27" name="Picture 8" descr="book.png"/>
              <p:cNvPicPr>
                <a:picLocks noChangeAspect="1"/>
              </p:cNvPicPr>
              <p:nvPr/>
            </p:nvPicPr>
            <p:blipFill>
              <a:blip r:embed="rId2" cstate="print"/>
              <a:srcRect/>
              <a:stretch>
                <a:fillRect/>
              </a:stretch>
            </p:blipFill>
            <p:spPr bwMode="auto">
              <a:xfrm rot="-1200000">
                <a:off x="7049643" y="1343307"/>
                <a:ext cx="1185237" cy="868089"/>
              </a:xfrm>
              <a:prstGeom prst="rect">
                <a:avLst/>
              </a:prstGeom>
              <a:noFill/>
              <a:ln w="9525">
                <a:noFill/>
                <a:miter lim="800000"/>
                <a:headEnd/>
                <a:tailEnd/>
              </a:ln>
            </p:spPr>
          </p:pic>
        </p:grpSp>
        <p:grpSp>
          <p:nvGrpSpPr>
            <p:cNvPr id="9" name="Group 18"/>
            <p:cNvGrpSpPr>
              <a:grpSpLocks/>
            </p:cNvGrpSpPr>
            <p:nvPr/>
          </p:nvGrpSpPr>
          <p:grpSpPr bwMode="auto">
            <a:xfrm>
              <a:off x="397775" y="5326375"/>
              <a:ext cx="1196975" cy="1160463"/>
              <a:chOff x="4458843" y="3581400"/>
              <a:chExt cx="1196890" cy="1159933"/>
            </a:xfrm>
          </p:grpSpPr>
          <p:sp>
            <p:nvSpPr>
              <p:cNvPr id="12" name="Rectangle 11"/>
              <p:cNvSpPr/>
              <p:nvPr/>
            </p:nvSpPr>
            <p:spPr>
              <a:xfrm>
                <a:off x="4495352" y="3581400"/>
                <a:ext cx="1160381" cy="1159933"/>
              </a:xfrm>
              <a:prstGeom prst="rect">
                <a:avLst/>
              </a:prstGeom>
              <a:solidFill>
                <a:srgbClr val="B205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23" name="Picture 12" descr="book.png"/>
              <p:cNvPicPr>
                <a:picLocks noChangeAspect="1"/>
              </p:cNvPicPr>
              <p:nvPr/>
            </p:nvPicPr>
            <p:blipFill>
              <a:blip r:embed="rId2" cstate="print"/>
              <a:srcRect/>
              <a:stretch>
                <a:fillRect/>
              </a:stretch>
            </p:blipFill>
            <p:spPr bwMode="auto">
              <a:xfrm rot="-1200000">
                <a:off x="4458843" y="3697843"/>
                <a:ext cx="1185237" cy="868089"/>
              </a:xfrm>
              <a:prstGeom prst="rect">
                <a:avLst/>
              </a:prstGeom>
              <a:noFill/>
              <a:ln w="9525">
                <a:noFill/>
                <a:miter lim="800000"/>
                <a:headEnd/>
                <a:tailEnd/>
              </a:ln>
            </p:spPr>
          </p:pic>
        </p:grpSp>
        <p:sp>
          <p:nvSpPr>
            <p:cNvPr id="24" name="TextBox 23"/>
            <p:cNvSpPr txBox="1"/>
            <p:nvPr/>
          </p:nvSpPr>
          <p:spPr bwMode="auto">
            <a:xfrm>
              <a:off x="1612095" y="848570"/>
              <a:ext cx="3161946" cy="1323439"/>
            </a:xfrm>
            <a:prstGeom prst="rect">
              <a:avLst/>
            </a:prstGeom>
            <a:noFill/>
            <a:ln w="12700">
              <a:noFill/>
              <a:miter lim="800000"/>
              <a:headEnd type="none" w="sm" len="sm"/>
              <a:tailEnd type="none" w="sm" len="sm"/>
            </a:ln>
          </p:spPr>
          <p:txBody>
            <a:bodyPr wrap="square" rtlCol="0">
              <a:spAutoFit/>
            </a:bodyPr>
            <a:lstStyle/>
            <a:p>
              <a:pPr marL="1588" indent="-1588"/>
              <a:r>
                <a:rPr lang="en-US" sz="1800" b="1" dirty="0">
                  <a:solidFill>
                    <a:srgbClr val="0033CC"/>
                  </a:solidFill>
                  <a:latin typeface="Arial" charset="0"/>
                </a:rPr>
                <a:t>BLUE BOOKS</a:t>
              </a:r>
            </a:p>
            <a:p>
              <a:pPr marL="1588" indent="-1588"/>
              <a:r>
                <a:rPr lang="en-US" sz="1400" b="1" u="sng" dirty="0">
                  <a:solidFill>
                    <a:srgbClr val="0033CC"/>
                  </a:solidFill>
                  <a:latin typeface="Arial" charset="0"/>
                </a:rPr>
                <a:t>Recommended Standards</a:t>
              </a:r>
              <a:r>
                <a:rPr lang="en-US" sz="1400" b="1" u="dbl" dirty="0">
                  <a:solidFill>
                    <a:srgbClr val="0033CC"/>
                  </a:solidFill>
                  <a:latin typeface="Arial" charset="0"/>
                </a:rPr>
                <a:t>        </a:t>
              </a:r>
            </a:p>
            <a:p>
              <a:pPr marL="1588" indent="-1588"/>
              <a:r>
                <a:rPr lang="en-US" sz="1200" dirty="0">
                  <a:solidFill>
                    <a:srgbClr val="0033CC"/>
                  </a:solidFill>
                  <a:latin typeface="Arial" charset="0"/>
                </a:rPr>
                <a:t>Normative and sufficiently detailed (and pre-tested) so they can be used to directly and independently implement interoperable systems (given that options are specified).</a:t>
              </a:r>
              <a:endParaRPr lang="en-US" sz="1800" b="1" dirty="0">
                <a:solidFill>
                  <a:srgbClr val="0033CC"/>
                </a:solidFill>
                <a:latin typeface="Arial" charset="0"/>
              </a:endParaRPr>
            </a:p>
          </p:txBody>
        </p:sp>
        <p:sp>
          <p:nvSpPr>
            <p:cNvPr id="26" name="TextBox 25"/>
            <p:cNvSpPr txBox="1"/>
            <p:nvPr/>
          </p:nvSpPr>
          <p:spPr bwMode="auto">
            <a:xfrm>
              <a:off x="1612095" y="2290575"/>
              <a:ext cx="3161946" cy="1323439"/>
            </a:xfrm>
            <a:prstGeom prst="rect">
              <a:avLst/>
            </a:prstGeom>
            <a:noFill/>
            <a:ln w="12700">
              <a:noFill/>
              <a:miter lim="800000"/>
              <a:headEnd type="none" w="sm" len="sm"/>
              <a:tailEnd type="none" w="sm" len="sm"/>
            </a:ln>
          </p:spPr>
          <p:txBody>
            <a:bodyPr wrap="square" rtlCol="0">
              <a:spAutoFit/>
            </a:bodyPr>
            <a:lstStyle/>
            <a:p>
              <a:pPr marL="1588" indent="-1588"/>
              <a:r>
                <a:rPr lang="en-US" sz="1800" b="1" dirty="0">
                  <a:solidFill>
                    <a:srgbClr val="0033CC"/>
                  </a:solidFill>
                  <a:latin typeface="Arial" charset="0"/>
                </a:rPr>
                <a:t>MAGENTA BOOKS</a:t>
              </a:r>
            </a:p>
            <a:p>
              <a:pPr marL="1588" indent="-1588"/>
              <a:r>
                <a:rPr lang="en-US" sz="1400" b="1" u="sng" dirty="0">
                  <a:solidFill>
                    <a:srgbClr val="0033CC"/>
                  </a:solidFill>
                  <a:latin typeface="Arial" charset="0"/>
                </a:rPr>
                <a:t>Recommended Practices</a:t>
              </a:r>
              <a:endParaRPr lang="en-US" sz="1400" b="1" u="dbl" dirty="0">
                <a:solidFill>
                  <a:srgbClr val="0033CC"/>
                </a:solidFill>
                <a:latin typeface="Arial" charset="0"/>
              </a:endParaRPr>
            </a:p>
            <a:p>
              <a:pPr marL="1588" indent="-1588"/>
              <a:r>
                <a:rPr lang="en-US" sz="1200" dirty="0">
                  <a:solidFill>
                    <a:srgbClr val="0033CC"/>
                  </a:solidFill>
                  <a:latin typeface="Arial" charset="0"/>
                </a:rPr>
                <a:t>Normative, but at a level that is not directly implementable for interoperability.  These are Reference Architectures, APIs, operational practices, etc.  </a:t>
              </a:r>
              <a:endParaRPr lang="en-US" sz="1800" b="1" dirty="0">
                <a:solidFill>
                  <a:srgbClr val="0033CC"/>
                </a:solidFill>
                <a:latin typeface="Arial" charset="0"/>
              </a:endParaRPr>
            </a:p>
          </p:txBody>
        </p:sp>
        <p:sp>
          <p:nvSpPr>
            <p:cNvPr id="27" name="TextBox 26"/>
            <p:cNvSpPr txBox="1"/>
            <p:nvPr/>
          </p:nvSpPr>
          <p:spPr bwMode="auto">
            <a:xfrm>
              <a:off x="1612095" y="3818270"/>
              <a:ext cx="3161946" cy="1323439"/>
            </a:xfrm>
            <a:prstGeom prst="rect">
              <a:avLst/>
            </a:prstGeom>
            <a:noFill/>
            <a:ln w="12700">
              <a:noFill/>
              <a:miter lim="800000"/>
              <a:headEnd type="none" w="sm" len="sm"/>
              <a:tailEnd type="none" w="sm" len="sm"/>
            </a:ln>
          </p:spPr>
          <p:txBody>
            <a:bodyPr wrap="square" rtlCol="0">
              <a:spAutoFit/>
            </a:bodyPr>
            <a:lstStyle/>
            <a:p>
              <a:pPr marL="1588" indent="-1588"/>
              <a:r>
                <a:rPr lang="en-US" sz="1800" b="1" dirty="0">
                  <a:solidFill>
                    <a:srgbClr val="0033CC"/>
                  </a:solidFill>
                  <a:latin typeface="Arial" charset="0"/>
                </a:rPr>
                <a:t>GREEN BOOKS</a:t>
              </a:r>
            </a:p>
            <a:p>
              <a:pPr marL="1588" indent="-1588"/>
              <a:r>
                <a:rPr lang="en-US" sz="1400" b="1" u="sng" dirty="0">
                  <a:solidFill>
                    <a:srgbClr val="0033CC"/>
                  </a:solidFill>
                  <a:latin typeface="Arial" charset="0"/>
                </a:rPr>
                <a:t>Informative Documents</a:t>
              </a:r>
              <a:endParaRPr lang="en-US" sz="1400" b="1" u="dbl" dirty="0">
                <a:solidFill>
                  <a:srgbClr val="0033CC"/>
                </a:solidFill>
                <a:latin typeface="Arial" charset="0"/>
              </a:endParaRPr>
            </a:p>
            <a:p>
              <a:pPr marL="1588" indent="-1588"/>
              <a:r>
                <a:rPr lang="en-US" sz="1200" dirty="0">
                  <a:solidFill>
                    <a:srgbClr val="0033CC"/>
                  </a:solidFill>
                  <a:latin typeface="Arial" charset="0"/>
                </a:rPr>
                <a:t>Not normative.  These may be foundational for Blue/Magenta books, describing their applicability, overall </a:t>
              </a:r>
              <a:r>
                <a:rPr lang="en-US" sz="1200" dirty="0" err="1">
                  <a:solidFill>
                    <a:srgbClr val="0033CC"/>
                  </a:solidFill>
                  <a:latin typeface="Arial" charset="0"/>
                </a:rPr>
                <a:t>archtecture</a:t>
              </a:r>
              <a:r>
                <a:rPr lang="en-US" sz="1200" dirty="0">
                  <a:solidFill>
                    <a:srgbClr val="0033CC"/>
                  </a:solidFill>
                  <a:latin typeface="Arial" charset="0"/>
                </a:rPr>
                <a:t>, ops concept, etc. </a:t>
              </a:r>
              <a:endParaRPr lang="en-US" sz="1800" b="1" dirty="0">
                <a:solidFill>
                  <a:srgbClr val="0033CC"/>
                </a:solidFill>
                <a:latin typeface="Arial" charset="0"/>
              </a:endParaRPr>
            </a:p>
          </p:txBody>
        </p:sp>
        <p:sp>
          <p:nvSpPr>
            <p:cNvPr id="28" name="TextBox 27"/>
            <p:cNvSpPr txBox="1"/>
            <p:nvPr/>
          </p:nvSpPr>
          <p:spPr bwMode="auto">
            <a:xfrm>
              <a:off x="1580144" y="5251274"/>
              <a:ext cx="3161946" cy="1138773"/>
            </a:xfrm>
            <a:prstGeom prst="rect">
              <a:avLst/>
            </a:prstGeom>
            <a:noFill/>
            <a:ln w="12700">
              <a:noFill/>
              <a:miter lim="800000"/>
              <a:headEnd type="none" w="sm" len="sm"/>
              <a:tailEnd type="none" w="sm" len="sm"/>
            </a:ln>
          </p:spPr>
          <p:txBody>
            <a:bodyPr wrap="square" rtlCol="0">
              <a:spAutoFit/>
            </a:bodyPr>
            <a:lstStyle/>
            <a:p>
              <a:pPr marL="1588" indent="-1588"/>
              <a:r>
                <a:rPr lang="en-US" sz="1800" b="1" dirty="0">
                  <a:solidFill>
                    <a:srgbClr val="0033CC"/>
                  </a:solidFill>
                  <a:latin typeface="Arial" charset="0"/>
                </a:rPr>
                <a:t>RED BOOKS</a:t>
              </a:r>
            </a:p>
            <a:p>
              <a:pPr marL="1588" indent="-1588"/>
              <a:r>
                <a:rPr lang="en-US" sz="1400" b="1" u="sng" dirty="0">
                  <a:solidFill>
                    <a:srgbClr val="0033CC"/>
                  </a:solidFill>
                  <a:latin typeface="Arial" charset="0"/>
                </a:rPr>
                <a:t>Draft Standards/Practices</a:t>
              </a:r>
              <a:endParaRPr lang="en-US" sz="1400" b="1" u="dbl" dirty="0">
                <a:solidFill>
                  <a:srgbClr val="0033CC"/>
                </a:solidFill>
                <a:latin typeface="Arial" charset="0"/>
              </a:endParaRPr>
            </a:p>
            <a:p>
              <a:pPr marL="1588" indent="-1588"/>
              <a:r>
                <a:rPr lang="en-US" sz="1200" dirty="0">
                  <a:solidFill>
                    <a:srgbClr val="0033CC"/>
                  </a:solidFill>
                  <a:latin typeface="Arial" charset="0"/>
                </a:rPr>
                <a:t>Drafts of future Blue/Magenta books that are in agency review.  Use caution with these… they can change before release.  </a:t>
              </a:r>
              <a:endParaRPr lang="en-US" sz="1800" b="1" dirty="0">
                <a:solidFill>
                  <a:srgbClr val="0033CC"/>
                </a:solidFill>
                <a:latin typeface="Arial" charset="0"/>
              </a:endParaRPr>
            </a:p>
          </p:txBody>
        </p:sp>
      </p:grpSp>
      <p:grpSp>
        <p:nvGrpSpPr>
          <p:cNvPr id="37" name="Group 36"/>
          <p:cNvGrpSpPr/>
          <p:nvPr/>
        </p:nvGrpSpPr>
        <p:grpSpPr>
          <a:xfrm>
            <a:off x="4799685" y="848570"/>
            <a:ext cx="4344315" cy="5723171"/>
            <a:chOff x="4799685" y="848570"/>
            <a:chExt cx="4344315" cy="5723171"/>
          </a:xfrm>
        </p:grpSpPr>
        <p:grpSp>
          <p:nvGrpSpPr>
            <p:cNvPr id="7" name="Group 17"/>
            <p:cNvGrpSpPr>
              <a:grpSpLocks/>
            </p:cNvGrpSpPr>
            <p:nvPr/>
          </p:nvGrpSpPr>
          <p:grpSpPr bwMode="auto">
            <a:xfrm>
              <a:off x="4799685" y="924465"/>
              <a:ext cx="1196975" cy="1160463"/>
              <a:chOff x="1762210" y="3581400"/>
              <a:chExt cx="1196890" cy="1159933"/>
            </a:xfrm>
          </p:grpSpPr>
          <p:sp>
            <p:nvSpPr>
              <p:cNvPr id="10" name="Rectangle 9"/>
              <p:cNvSpPr/>
              <p:nvPr/>
            </p:nvSpPr>
            <p:spPr>
              <a:xfrm>
                <a:off x="1798720" y="3581400"/>
                <a:ext cx="1160380" cy="1159933"/>
              </a:xfrm>
              <a:prstGeom prst="rect">
                <a:avLst/>
              </a:prstGeom>
              <a:solidFill>
                <a:srgbClr val="E478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25" name="Picture 10" descr="book.png"/>
              <p:cNvPicPr>
                <a:picLocks noChangeAspect="1"/>
              </p:cNvPicPr>
              <p:nvPr/>
            </p:nvPicPr>
            <p:blipFill>
              <a:blip r:embed="rId2" cstate="print"/>
              <a:srcRect/>
              <a:stretch>
                <a:fillRect/>
              </a:stretch>
            </p:blipFill>
            <p:spPr bwMode="auto">
              <a:xfrm rot="-1200000">
                <a:off x="1762210" y="3697843"/>
                <a:ext cx="1185237" cy="868089"/>
              </a:xfrm>
              <a:prstGeom prst="rect">
                <a:avLst/>
              </a:prstGeom>
              <a:noFill/>
              <a:ln w="9525">
                <a:noFill/>
                <a:miter lim="800000"/>
                <a:headEnd/>
                <a:tailEnd/>
              </a:ln>
            </p:spPr>
          </p:pic>
        </p:grpSp>
        <p:grpSp>
          <p:nvGrpSpPr>
            <p:cNvPr id="11" name="Group 19"/>
            <p:cNvGrpSpPr>
              <a:grpSpLocks/>
            </p:cNvGrpSpPr>
            <p:nvPr/>
          </p:nvGrpSpPr>
          <p:grpSpPr bwMode="auto">
            <a:xfrm>
              <a:off x="4799685" y="2365676"/>
              <a:ext cx="1196975" cy="1160463"/>
              <a:chOff x="7049643" y="3581400"/>
              <a:chExt cx="1196890" cy="1159933"/>
            </a:xfrm>
          </p:grpSpPr>
          <p:sp>
            <p:nvSpPr>
              <p:cNvPr id="14" name="Rectangle 13"/>
              <p:cNvSpPr/>
              <p:nvPr/>
            </p:nvSpPr>
            <p:spPr>
              <a:xfrm>
                <a:off x="7086152" y="3581400"/>
                <a:ext cx="1160381" cy="1159933"/>
              </a:xfrm>
              <a:prstGeom prst="rect">
                <a:avLst/>
              </a:prstGeom>
              <a:solidFill>
                <a:srgbClr val="FED5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21" name="Picture 14" descr="book.png"/>
              <p:cNvPicPr>
                <a:picLocks noChangeAspect="1"/>
              </p:cNvPicPr>
              <p:nvPr/>
            </p:nvPicPr>
            <p:blipFill>
              <a:blip r:embed="rId2" cstate="print"/>
              <a:srcRect/>
              <a:stretch>
                <a:fillRect/>
              </a:stretch>
            </p:blipFill>
            <p:spPr bwMode="auto">
              <a:xfrm rot="-1200000">
                <a:off x="7049643" y="3697843"/>
                <a:ext cx="1185237" cy="868089"/>
              </a:xfrm>
              <a:prstGeom prst="rect">
                <a:avLst/>
              </a:prstGeom>
              <a:noFill/>
              <a:ln w="9525">
                <a:noFill/>
                <a:miter lim="800000"/>
                <a:headEnd/>
                <a:tailEnd/>
              </a:ln>
            </p:spPr>
          </p:pic>
        </p:grpSp>
        <p:grpSp>
          <p:nvGrpSpPr>
            <p:cNvPr id="21" name="Group 19"/>
            <p:cNvGrpSpPr>
              <a:grpSpLocks/>
            </p:cNvGrpSpPr>
            <p:nvPr/>
          </p:nvGrpSpPr>
          <p:grpSpPr bwMode="auto">
            <a:xfrm>
              <a:off x="4799685" y="3800162"/>
              <a:ext cx="1196975" cy="1160463"/>
              <a:chOff x="7049643" y="3581400"/>
              <a:chExt cx="1196890" cy="1159933"/>
            </a:xfrm>
          </p:grpSpPr>
          <p:sp>
            <p:nvSpPr>
              <p:cNvPr id="22" name="Rectangle 21"/>
              <p:cNvSpPr/>
              <p:nvPr/>
            </p:nvSpPr>
            <p:spPr>
              <a:xfrm>
                <a:off x="7086152" y="3581400"/>
                <a:ext cx="1160381" cy="1159933"/>
              </a:xfrm>
              <a:prstGeom prst="rect">
                <a:avLst/>
              </a:prstGeom>
              <a:blipFill>
                <a:blip r:embed="rId3" cstate="prin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3" name="Picture 14" descr="book.png"/>
              <p:cNvPicPr>
                <a:picLocks noChangeAspect="1"/>
              </p:cNvPicPr>
              <p:nvPr/>
            </p:nvPicPr>
            <p:blipFill>
              <a:blip r:embed="rId2" cstate="print"/>
              <a:srcRect/>
              <a:stretch>
                <a:fillRect/>
              </a:stretch>
            </p:blipFill>
            <p:spPr bwMode="auto">
              <a:xfrm rot="-1200000">
                <a:off x="7049643" y="3697843"/>
                <a:ext cx="1185237" cy="868089"/>
              </a:xfrm>
              <a:prstGeom prst="rect">
                <a:avLst/>
              </a:prstGeom>
              <a:noFill/>
              <a:ln w="9525">
                <a:noFill/>
                <a:miter lim="800000"/>
                <a:headEnd/>
                <a:tailEnd/>
              </a:ln>
            </p:spPr>
          </p:pic>
        </p:grpSp>
        <p:sp>
          <p:nvSpPr>
            <p:cNvPr id="29" name="TextBox 28"/>
            <p:cNvSpPr txBox="1"/>
            <p:nvPr/>
          </p:nvSpPr>
          <p:spPr bwMode="auto">
            <a:xfrm>
              <a:off x="5982054" y="848570"/>
              <a:ext cx="3161946" cy="1138773"/>
            </a:xfrm>
            <a:prstGeom prst="rect">
              <a:avLst/>
            </a:prstGeom>
            <a:noFill/>
            <a:ln w="12700">
              <a:noFill/>
              <a:miter lim="800000"/>
              <a:headEnd type="none" w="sm" len="sm"/>
              <a:tailEnd type="none" w="sm" len="sm"/>
            </a:ln>
          </p:spPr>
          <p:txBody>
            <a:bodyPr wrap="square" rtlCol="0">
              <a:spAutoFit/>
            </a:bodyPr>
            <a:lstStyle/>
            <a:p>
              <a:pPr marL="1588" indent="-1588"/>
              <a:r>
                <a:rPr lang="en-US" sz="1800" b="1" dirty="0">
                  <a:solidFill>
                    <a:srgbClr val="0033CC"/>
                  </a:solidFill>
                  <a:latin typeface="Arial" charset="0"/>
                </a:rPr>
                <a:t>ORANGE BOOKS</a:t>
              </a:r>
            </a:p>
            <a:p>
              <a:pPr marL="1588" indent="-1588"/>
              <a:r>
                <a:rPr lang="en-US" sz="1400" b="1" u="sng" dirty="0">
                  <a:solidFill>
                    <a:srgbClr val="0033CC"/>
                  </a:solidFill>
                  <a:latin typeface="Arial" charset="0"/>
                </a:rPr>
                <a:t>Experimental</a:t>
              </a:r>
              <a:endParaRPr lang="en-US" sz="1400" b="1" u="dbl" dirty="0">
                <a:solidFill>
                  <a:srgbClr val="0033CC"/>
                </a:solidFill>
                <a:latin typeface="Arial" charset="0"/>
              </a:endParaRPr>
            </a:p>
            <a:p>
              <a:pPr marL="1588" indent="-1588"/>
              <a:r>
                <a:rPr lang="en-US" sz="1200" dirty="0">
                  <a:solidFill>
                    <a:srgbClr val="0033CC"/>
                  </a:solidFill>
                  <a:latin typeface="Arial" charset="0"/>
                </a:rPr>
                <a:t>Normative, but may be very new technology that does not </a:t>
              </a:r>
              <a:r>
                <a:rPr lang="en-US" sz="1200" b="1" u="sng" dirty="0">
                  <a:solidFill>
                    <a:srgbClr val="0033CC"/>
                  </a:solidFill>
                  <a:latin typeface="Arial" charset="0"/>
                </a:rPr>
                <a:t>yet</a:t>
              </a:r>
              <a:r>
                <a:rPr lang="en-US" sz="1200" dirty="0">
                  <a:solidFill>
                    <a:srgbClr val="0033CC"/>
                  </a:solidFill>
                  <a:latin typeface="Arial" charset="0"/>
                </a:rPr>
                <a:t> have consensus of enough agencies to standardize.  </a:t>
              </a:r>
            </a:p>
          </p:txBody>
        </p:sp>
        <p:sp>
          <p:nvSpPr>
            <p:cNvPr id="30" name="TextBox 29"/>
            <p:cNvSpPr txBox="1"/>
            <p:nvPr/>
          </p:nvSpPr>
          <p:spPr bwMode="auto">
            <a:xfrm>
              <a:off x="5982054" y="2290575"/>
              <a:ext cx="3161946" cy="954107"/>
            </a:xfrm>
            <a:prstGeom prst="rect">
              <a:avLst/>
            </a:prstGeom>
            <a:noFill/>
            <a:ln w="12700">
              <a:noFill/>
              <a:miter lim="800000"/>
              <a:headEnd type="none" w="sm" len="sm"/>
              <a:tailEnd type="none" w="sm" len="sm"/>
            </a:ln>
          </p:spPr>
          <p:txBody>
            <a:bodyPr wrap="square" rtlCol="0">
              <a:spAutoFit/>
            </a:bodyPr>
            <a:lstStyle/>
            <a:p>
              <a:pPr marL="1588" indent="-1588"/>
              <a:r>
                <a:rPr lang="en-US" sz="1800" b="1" dirty="0">
                  <a:solidFill>
                    <a:srgbClr val="0033CC"/>
                  </a:solidFill>
                  <a:latin typeface="Arial" charset="0"/>
                </a:rPr>
                <a:t>YELLOW BOOKS</a:t>
              </a:r>
            </a:p>
            <a:p>
              <a:pPr marL="1588" indent="-1588"/>
              <a:r>
                <a:rPr lang="en-US" sz="1400" b="1" u="sng" dirty="0">
                  <a:solidFill>
                    <a:srgbClr val="0033CC"/>
                  </a:solidFill>
                  <a:latin typeface="Arial" charset="0"/>
                </a:rPr>
                <a:t>Administrative</a:t>
              </a:r>
              <a:endParaRPr lang="en-US" sz="1400" b="1" u="dbl" dirty="0">
                <a:solidFill>
                  <a:srgbClr val="0033CC"/>
                </a:solidFill>
                <a:latin typeface="Arial" charset="0"/>
              </a:endParaRPr>
            </a:p>
            <a:p>
              <a:pPr marL="1588" indent="-1588"/>
              <a:r>
                <a:rPr lang="en-US" sz="1200" dirty="0">
                  <a:solidFill>
                    <a:srgbClr val="0033CC"/>
                  </a:solidFill>
                  <a:latin typeface="Arial" charset="0"/>
                </a:rPr>
                <a:t>CCSDS Procedures, Proceedings, Test reports, etc.</a:t>
              </a:r>
              <a:endParaRPr lang="en-US" sz="1800" b="1" dirty="0">
                <a:solidFill>
                  <a:srgbClr val="0033CC"/>
                </a:solidFill>
                <a:latin typeface="Arial" charset="0"/>
              </a:endParaRPr>
            </a:p>
          </p:txBody>
        </p:sp>
        <p:sp>
          <p:nvSpPr>
            <p:cNvPr id="31" name="TextBox 30"/>
            <p:cNvSpPr txBox="1"/>
            <p:nvPr/>
          </p:nvSpPr>
          <p:spPr bwMode="auto">
            <a:xfrm>
              <a:off x="5982054" y="3722089"/>
              <a:ext cx="3161946" cy="1323439"/>
            </a:xfrm>
            <a:prstGeom prst="rect">
              <a:avLst/>
            </a:prstGeom>
            <a:noFill/>
            <a:ln w="12700">
              <a:noFill/>
              <a:miter lim="800000"/>
              <a:headEnd type="none" w="sm" len="sm"/>
              <a:tailEnd type="none" w="sm" len="sm"/>
            </a:ln>
          </p:spPr>
          <p:txBody>
            <a:bodyPr wrap="square" rtlCol="0">
              <a:spAutoFit/>
            </a:bodyPr>
            <a:lstStyle/>
            <a:p>
              <a:pPr marL="1588" indent="-1588"/>
              <a:r>
                <a:rPr lang="en-US" sz="1800" b="1" dirty="0">
                  <a:solidFill>
                    <a:srgbClr val="0033CC"/>
                  </a:solidFill>
                  <a:latin typeface="Arial" charset="0"/>
                </a:rPr>
                <a:t>SILVER BOOKS</a:t>
              </a:r>
            </a:p>
            <a:p>
              <a:pPr marL="1588" indent="-1588"/>
              <a:r>
                <a:rPr lang="en-US" sz="1400" b="1" u="sng" dirty="0">
                  <a:solidFill>
                    <a:srgbClr val="0033CC"/>
                  </a:solidFill>
                  <a:latin typeface="Arial" charset="0"/>
                </a:rPr>
                <a:t>Historical</a:t>
              </a:r>
              <a:endParaRPr lang="en-US" sz="1400" b="1" u="dbl" dirty="0">
                <a:solidFill>
                  <a:srgbClr val="0033CC"/>
                </a:solidFill>
                <a:latin typeface="Arial" charset="0"/>
              </a:endParaRPr>
            </a:p>
            <a:p>
              <a:pPr marL="1588" indent="-1588"/>
              <a:r>
                <a:rPr lang="en-US" sz="1200" dirty="0">
                  <a:solidFill>
                    <a:srgbClr val="0033CC"/>
                  </a:solidFill>
                  <a:latin typeface="Arial" charset="0"/>
                </a:rPr>
                <a:t>Deprecated and retired documents that are kept available to support existing or legacy implementations.  Implication is that other agencies may not cross-support.  </a:t>
              </a:r>
              <a:endParaRPr lang="en-US" sz="1800" b="1" dirty="0">
                <a:solidFill>
                  <a:srgbClr val="0033CC"/>
                </a:solidFill>
                <a:latin typeface="Arial" charset="0"/>
              </a:endParaRPr>
            </a:p>
          </p:txBody>
        </p:sp>
        <p:grpSp>
          <p:nvGrpSpPr>
            <p:cNvPr id="32" name="Group 19"/>
            <p:cNvGrpSpPr>
              <a:grpSpLocks/>
            </p:cNvGrpSpPr>
            <p:nvPr/>
          </p:nvGrpSpPr>
          <p:grpSpPr bwMode="auto">
            <a:xfrm>
              <a:off x="4799685" y="5326375"/>
              <a:ext cx="1196975" cy="1160463"/>
              <a:chOff x="7049643" y="3581400"/>
              <a:chExt cx="1196890" cy="1159933"/>
            </a:xfrm>
          </p:grpSpPr>
          <p:sp>
            <p:nvSpPr>
              <p:cNvPr id="33" name="Rectangle 32"/>
              <p:cNvSpPr/>
              <p:nvPr/>
            </p:nvSpPr>
            <p:spPr>
              <a:xfrm>
                <a:off x="7086152" y="3581400"/>
                <a:ext cx="1160381" cy="1159933"/>
              </a:xfrm>
              <a:prstGeom prst="rect">
                <a:avLst/>
              </a:prstGeom>
              <a:solidFill>
                <a:srgbClr val="FFC1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4" name="Picture 14" descr="book.png"/>
              <p:cNvPicPr>
                <a:picLocks noChangeAspect="1"/>
              </p:cNvPicPr>
              <p:nvPr/>
            </p:nvPicPr>
            <p:blipFill>
              <a:blip r:embed="rId2" cstate="print"/>
              <a:srcRect/>
              <a:stretch>
                <a:fillRect/>
              </a:stretch>
            </p:blipFill>
            <p:spPr bwMode="auto">
              <a:xfrm rot="-1200000">
                <a:off x="7049643" y="3697843"/>
                <a:ext cx="1185237" cy="868089"/>
              </a:xfrm>
              <a:prstGeom prst="rect">
                <a:avLst/>
              </a:prstGeom>
              <a:noFill/>
              <a:ln w="9525">
                <a:noFill/>
                <a:miter lim="800000"/>
                <a:headEnd/>
                <a:tailEnd/>
              </a:ln>
            </p:spPr>
          </p:pic>
        </p:grpSp>
        <p:sp>
          <p:nvSpPr>
            <p:cNvPr id="35" name="TextBox 34"/>
            <p:cNvSpPr txBox="1"/>
            <p:nvPr/>
          </p:nvSpPr>
          <p:spPr bwMode="auto">
            <a:xfrm>
              <a:off x="5982054" y="5248302"/>
              <a:ext cx="3161946" cy="1323439"/>
            </a:xfrm>
            <a:prstGeom prst="rect">
              <a:avLst/>
            </a:prstGeom>
            <a:noFill/>
            <a:ln w="12700">
              <a:noFill/>
              <a:miter lim="800000"/>
              <a:headEnd type="none" w="sm" len="sm"/>
              <a:tailEnd type="none" w="sm" len="sm"/>
            </a:ln>
          </p:spPr>
          <p:txBody>
            <a:bodyPr wrap="square" rtlCol="0">
              <a:spAutoFit/>
            </a:bodyPr>
            <a:lstStyle/>
            <a:p>
              <a:pPr marL="1588" indent="-1588"/>
              <a:r>
                <a:rPr lang="en-US" sz="1800" b="1" dirty="0">
                  <a:solidFill>
                    <a:srgbClr val="0033CC"/>
                  </a:solidFill>
                  <a:latin typeface="Arial" charset="0"/>
                </a:rPr>
                <a:t>PINK BOOKS/SHEETS</a:t>
              </a:r>
            </a:p>
            <a:p>
              <a:pPr marL="1588" indent="-1588"/>
              <a:r>
                <a:rPr lang="en-US" sz="1400" b="1" u="sng" dirty="0">
                  <a:solidFill>
                    <a:srgbClr val="0033CC"/>
                  </a:solidFill>
                  <a:latin typeface="Arial" charset="0"/>
                </a:rPr>
                <a:t>Draft Revisions For Review</a:t>
              </a:r>
              <a:endParaRPr lang="en-US" sz="1400" b="1" u="dbl" dirty="0">
                <a:solidFill>
                  <a:srgbClr val="0033CC"/>
                </a:solidFill>
                <a:latin typeface="Arial" charset="0"/>
              </a:endParaRPr>
            </a:p>
            <a:p>
              <a:pPr marL="1588" indent="-1588"/>
              <a:r>
                <a:rPr lang="en-US" sz="1200" dirty="0">
                  <a:solidFill>
                    <a:srgbClr val="0033CC"/>
                  </a:solidFill>
                  <a:latin typeface="Arial" charset="0"/>
                </a:rPr>
                <a:t>Draft Revisions to Blue or Magenta books that are circulated for agency review.  </a:t>
              </a:r>
            </a:p>
            <a:p>
              <a:pPr marL="1588" indent="-1588"/>
              <a:r>
                <a:rPr lang="en-US" sz="1200" dirty="0">
                  <a:solidFill>
                    <a:srgbClr val="0033CC"/>
                  </a:solidFill>
                  <a:latin typeface="Arial" charset="0"/>
                </a:rPr>
                <a:t>Pink Books are reissues of the full book, Pink Sheets are change pages only.</a:t>
              </a:r>
              <a:endParaRPr lang="en-US" sz="1800" b="1" dirty="0">
                <a:solidFill>
                  <a:srgbClr val="0033CC"/>
                </a:solidFill>
                <a:latin typeface="Arial" charset="0"/>
              </a:endParaRPr>
            </a:p>
          </p:txBody>
        </p:sp>
      </p:grpSp>
      <p:sp>
        <p:nvSpPr>
          <p:cNvPr id="38" name="Slide Number Placeholder 37"/>
          <p:cNvSpPr>
            <a:spLocks noGrp="1"/>
          </p:cNvSpPr>
          <p:nvPr>
            <p:ph type="sldNum" sz="quarter" idx="10"/>
          </p:nvPr>
        </p:nvSpPr>
        <p:spPr/>
        <p:txBody>
          <a:bodyPr/>
          <a:lstStyle/>
          <a:p>
            <a:pPr>
              <a:defRPr/>
            </a:pPr>
            <a:fld id="{C246DBB5-1FC3-4A7F-A21A-11B4D61A50B2}" type="slidenum">
              <a:rPr lang="en-US" smtClean="0"/>
              <a:pPr>
                <a:defRPr/>
              </a:pPr>
              <a:t>22</a:t>
            </a:fld>
            <a:endParaRPr lang="en-US"/>
          </a:p>
        </p:txBody>
      </p:sp>
    </p:spTree>
    <p:extLst>
      <p:ext uri="{BB962C8B-B14F-4D97-AF65-F5344CB8AC3E}">
        <p14:creationId xmlns:p14="http://schemas.microsoft.com/office/powerpoint/2010/main" val="154093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bwMode="auto">
          <a:xfrm flipV="1">
            <a:off x="152400" y="824632"/>
            <a:ext cx="8747760" cy="2505456"/>
          </a:xfrm>
          <a:prstGeom prst="downArrow">
            <a:avLst>
              <a:gd name="adj1" fmla="val 50000"/>
              <a:gd name="adj2" fmla="val 65014"/>
            </a:avLst>
          </a:prstGeom>
          <a:solidFill>
            <a:srgbClr val="CCFFCC"/>
          </a:solidFill>
          <a:ln w="38100">
            <a:noFill/>
            <a:round/>
            <a:headEnd/>
            <a:tailEnd/>
          </a:ln>
        </p:spPr>
        <p:txBody>
          <a:bodyPr wrap="none" rtlCol="0" anchor="ctr"/>
          <a:lstStyle/>
          <a:p>
            <a:pPr algn="ctr"/>
            <a:endParaRPr lang="en-US"/>
          </a:p>
        </p:txBody>
      </p:sp>
      <p:sp>
        <p:nvSpPr>
          <p:cNvPr id="2" name="Title 1"/>
          <p:cNvSpPr>
            <a:spLocks noGrp="1"/>
          </p:cNvSpPr>
          <p:nvPr>
            <p:ph type="title"/>
          </p:nvPr>
        </p:nvSpPr>
        <p:spPr/>
        <p:txBody>
          <a:bodyPr/>
          <a:lstStyle/>
          <a:p>
            <a:r>
              <a:rPr lang="en-US" dirty="0"/>
              <a:t>The Essential Message</a:t>
            </a:r>
          </a:p>
        </p:txBody>
      </p:sp>
      <p:sp>
        <p:nvSpPr>
          <p:cNvPr id="3" name="Content Placeholder 2"/>
          <p:cNvSpPr>
            <a:spLocks noGrp="1"/>
          </p:cNvSpPr>
          <p:nvPr>
            <p:ph idx="1"/>
          </p:nvPr>
        </p:nvSpPr>
        <p:spPr>
          <a:xfrm>
            <a:off x="368300" y="1039091"/>
            <a:ext cx="8407400" cy="2213067"/>
          </a:xfrm>
        </p:spPr>
        <p:txBody>
          <a:bodyPr/>
          <a:lstStyle/>
          <a:p>
            <a:pPr marL="0" indent="0" algn="ctr">
              <a:buNone/>
            </a:pPr>
            <a:r>
              <a:rPr lang="en-US" sz="2800" dirty="0">
                <a:solidFill>
                  <a:schemeClr val="accent1">
                    <a:lumMod val="50000"/>
                  </a:schemeClr>
                </a:solidFill>
              </a:rPr>
              <a:t>CCSDS: </a:t>
            </a:r>
          </a:p>
          <a:p>
            <a:pPr marL="0" indent="0" algn="ctr">
              <a:buNone/>
            </a:pPr>
            <a:r>
              <a:rPr lang="en-US" sz="2800" b="1" i="1" dirty="0">
                <a:solidFill>
                  <a:schemeClr val="accent1">
                    <a:lumMod val="50000"/>
                  </a:schemeClr>
                </a:solidFill>
              </a:rPr>
              <a:t>Advancing Technology</a:t>
            </a:r>
          </a:p>
          <a:p>
            <a:pPr marL="0" indent="0" algn="ctr">
              <a:buNone/>
            </a:pPr>
            <a:r>
              <a:rPr lang="en-US" sz="2800" b="1" i="1" dirty="0">
                <a:solidFill>
                  <a:schemeClr val="accent1">
                    <a:lumMod val="50000"/>
                  </a:schemeClr>
                </a:solidFill>
              </a:rPr>
              <a:t>With International Agreements</a:t>
            </a:r>
          </a:p>
          <a:p>
            <a:pPr marL="0" indent="0" algn="ctr">
              <a:buNone/>
            </a:pPr>
            <a:r>
              <a:rPr lang="en-US" sz="2800" b="1" i="1" dirty="0">
                <a:solidFill>
                  <a:schemeClr val="accent1">
                    <a:lumMod val="50000"/>
                  </a:schemeClr>
                </a:solidFill>
              </a:rPr>
              <a:t>To Use That Technology</a:t>
            </a:r>
            <a:endParaRPr lang="en-US" sz="2000" i="1" dirty="0">
              <a:solidFill>
                <a:schemeClr val="accent1">
                  <a:lumMod val="50000"/>
                </a:schemeClr>
              </a:solidFill>
            </a:endParaRPr>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a:t>
            </a:fld>
            <a:endParaRPr lang="en-US"/>
          </a:p>
        </p:txBody>
      </p:sp>
      <p:grpSp>
        <p:nvGrpSpPr>
          <p:cNvPr id="20" name="Group 19"/>
          <p:cNvGrpSpPr/>
          <p:nvPr/>
        </p:nvGrpSpPr>
        <p:grpSpPr>
          <a:xfrm>
            <a:off x="789966" y="3563734"/>
            <a:ext cx="7694556" cy="2705100"/>
            <a:chOff x="789966" y="3467100"/>
            <a:chExt cx="7694556" cy="2705100"/>
          </a:xfrm>
        </p:grpSpPr>
        <p:sp>
          <p:nvSpPr>
            <p:cNvPr id="16" name="Oval 15"/>
            <p:cNvSpPr/>
            <p:nvPr/>
          </p:nvSpPr>
          <p:spPr bwMode="auto">
            <a:xfrm>
              <a:off x="789966" y="3467100"/>
              <a:ext cx="7694556" cy="2705100"/>
            </a:xfrm>
            <a:prstGeom prst="ellipse">
              <a:avLst/>
            </a:prstGeom>
            <a:solidFill>
              <a:schemeClr val="accent1">
                <a:lumMod val="40000"/>
                <a:lumOff val="60000"/>
              </a:schemeClr>
            </a:solidFill>
            <a:ln w="38100">
              <a:noFill/>
              <a:round/>
              <a:headEnd/>
              <a:tailEnd/>
            </a:ln>
          </p:spPr>
          <p:txBody>
            <a:bodyPr wrap="none" rtlCol="0" anchor="ctr"/>
            <a:lstStyle/>
            <a:p>
              <a:pPr algn="ctr"/>
              <a:endParaRPr lang="en-US" sz="2000"/>
            </a:p>
          </p:txBody>
        </p:sp>
        <p:sp>
          <p:nvSpPr>
            <p:cNvPr id="13" name="Content Placeholder 2"/>
            <p:cNvSpPr txBox="1">
              <a:spLocks/>
            </p:cNvSpPr>
            <p:nvPr/>
          </p:nvSpPr>
          <p:spPr>
            <a:xfrm>
              <a:off x="1802444" y="3754226"/>
              <a:ext cx="5745795" cy="1281323"/>
            </a:xfrm>
            <a:prstGeom prst="rect">
              <a:avLst/>
            </a:prstGeom>
          </p:spPr>
          <p:txBody>
            <a:bodyPr>
              <a:prstTxWarp prst="textArchUp">
                <a:avLst>
                  <a:gd name="adj" fmla="val 10486563"/>
                </a:avLst>
              </a:prstTxWarp>
            </a:bodyPr>
            <a:lstStyle>
              <a:lvl1pPr marL="346075" indent="-346075" algn="l" rtl="0" eaLnBrk="0" fontAlgn="base" hangingPunct="0">
                <a:lnSpc>
                  <a:spcPct val="100000"/>
                </a:lnSpc>
                <a:spcBef>
                  <a:spcPts val="0"/>
                </a:spcBef>
                <a:spcAft>
                  <a:spcPct val="10000"/>
                </a:spcAft>
                <a:buSzPct val="125000"/>
                <a:buFont typeface="Wingdings" pitchFamily="2" charset="2"/>
                <a:buChar char=""/>
                <a:defRPr sz="2500" b="0">
                  <a:solidFill>
                    <a:schemeClr val="tx1"/>
                  </a:solidFill>
                  <a:latin typeface="+mn-lt"/>
                  <a:ea typeface="+mn-ea"/>
                  <a:cs typeface="+mn-cs"/>
                </a:defRPr>
              </a:lvl1pPr>
              <a:lvl2pPr marL="684213" indent="-336550" algn="l" rtl="0" eaLnBrk="0" fontAlgn="base" hangingPunct="0">
                <a:lnSpc>
                  <a:spcPct val="100000"/>
                </a:lnSpc>
                <a:spcBef>
                  <a:spcPts val="0"/>
                </a:spcBef>
                <a:spcAft>
                  <a:spcPct val="10000"/>
                </a:spcAft>
                <a:buSzPct val="125000"/>
                <a:buFont typeface="Wingdings" pitchFamily="2" charset="2"/>
                <a:buChar char=""/>
                <a:defRPr sz="2400" b="0">
                  <a:solidFill>
                    <a:schemeClr val="tx1"/>
                  </a:solidFill>
                  <a:latin typeface="+mn-lt"/>
                </a:defRPr>
              </a:lvl2pPr>
              <a:lvl3pPr marL="914400" indent="-231775" algn="l" rtl="0" eaLnBrk="0" fontAlgn="base" hangingPunct="0">
                <a:lnSpc>
                  <a:spcPct val="100000"/>
                </a:lnSpc>
                <a:spcBef>
                  <a:spcPts val="0"/>
                </a:spcBef>
                <a:spcAft>
                  <a:spcPct val="10000"/>
                </a:spcAft>
                <a:buSzPct val="125000"/>
                <a:buFont typeface="Wingdings" pitchFamily="2" charset="2"/>
                <a:buChar char=""/>
                <a:defRPr sz="2200" b="0">
                  <a:solidFill>
                    <a:schemeClr val="tx1"/>
                  </a:solidFill>
                  <a:latin typeface="+mn-lt"/>
                </a:defRPr>
              </a:lvl3pPr>
              <a:lvl4pPr marL="1260475" indent="-231775" algn="l" rtl="0" eaLnBrk="0" fontAlgn="base" hangingPunct="0">
                <a:lnSpc>
                  <a:spcPct val="100000"/>
                </a:lnSpc>
                <a:spcBef>
                  <a:spcPts val="0"/>
                </a:spcBef>
                <a:spcAft>
                  <a:spcPct val="10000"/>
                </a:spcAft>
                <a:buSzPct val="125000"/>
                <a:buFont typeface="Wingdings" pitchFamily="2" charset="2"/>
                <a:buChar char=""/>
                <a:defRPr sz="2000" b="0">
                  <a:solidFill>
                    <a:schemeClr val="tx1"/>
                  </a:solidFill>
                  <a:latin typeface="+mn-lt"/>
                </a:defRPr>
              </a:lvl4pPr>
              <a:lvl5pPr marL="1597025" indent="-220663" algn="l" rtl="0" eaLnBrk="0" fontAlgn="base" hangingPunct="0">
                <a:lnSpc>
                  <a:spcPct val="100000"/>
                </a:lnSpc>
                <a:spcBef>
                  <a:spcPts val="0"/>
                </a:spcBef>
                <a:spcAft>
                  <a:spcPct val="10000"/>
                </a:spcAft>
                <a:buSzPct val="125000"/>
                <a:buFont typeface="Wingdings" pitchFamily="2" charset="2"/>
                <a:buChar char=""/>
                <a:defRPr sz="1800" b="0">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buFont typeface="Wingdings" pitchFamily="2" charset="2"/>
                <a:buNone/>
              </a:pPr>
              <a:r>
                <a:rPr lang="en-US" sz="2400" b="1" i="1" kern="0" dirty="0">
                  <a:solidFill>
                    <a:schemeClr val="accent1">
                      <a:lumMod val="50000"/>
                    </a:schemeClr>
                  </a:solidFill>
                </a:rPr>
                <a:t>Simultaneously Developing</a:t>
              </a:r>
              <a:endParaRPr lang="en-US" sz="1800" i="1" kern="0" dirty="0">
                <a:solidFill>
                  <a:schemeClr val="accent1">
                    <a:lumMod val="50000"/>
                  </a:schemeClr>
                </a:solidFill>
              </a:endParaRPr>
            </a:p>
          </p:txBody>
        </p:sp>
        <p:grpSp>
          <p:nvGrpSpPr>
            <p:cNvPr id="11" name="Group 10"/>
            <p:cNvGrpSpPr/>
            <p:nvPr/>
          </p:nvGrpSpPr>
          <p:grpSpPr>
            <a:xfrm flipH="1">
              <a:off x="1311214" y="3845747"/>
              <a:ext cx="6504316" cy="1958196"/>
              <a:chOff x="1521121" y="3717985"/>
              <a:chExt cx="6504316" cy="1958196"/>
            </a:xfrm>
          </p:grpSpPr>
          <p:sp>
            <p:nvSpPr>
              <p:cNvPr id="9" name="Chord 8"/>
              <p:cNvSpPr/>
              <p:nvPr/>
            </p:nvSpPr>
            <p:spPr bwMode="auto">
              <a:xfrm>
                <a:off x="1521121" y="3717985"/>
                <a:ext cx="6504316" cy="1958196"/>
              </a:xfrm>
              <a:prstGeom prst="chord">
                <a:avLst>
                  <a:gd name="adj1" fmla="val 2231000"/>
                  <a:gd name="adj2" fmla="val 13219731"/>
                </a:avLst>
              </a:prstGeom>
              <a:solidFill>
                <a:srgbClr val="FF9933"/>
              </a:solidFill>
              <a:ln w="38100">
                <a:noFill/>
                <a:round/>
                <a:headEnd/>
                <a:tailEnd/>
              </a:ln>
            </p:spPr>
            <p:txBody>
              <a:bodyPr wrap="none" rtlCol="0" anchor="ctr"/>
              <a:lstStyle/>
              <a:p>
                <a:pPr algn="ctr"/>
                <a:endParaRPr lang="en-US" sz="2000"/>
              </a:p>
            </p:txBody>
          </p:sp>
          <p:sp>
            <p:nvSpPr>
              <p:cNvPr id="10" name="Chord 9"/>
              <p:cNvSpPr/>
              <p:nvPr/>
            </p:nvSpPr>
            <p:spPr bwMode="auto">
              <a:xfrm rot="10800000">
                <a:off x="1521121" y="3717985"/>
                <a:ext cx="6504316" cy="1958196"/>
              </a:xfrm>
              <a:prstGeom prst="chord">
                <a:avLst>
                  <a:gd name="adj1" fmla="val 2231000"/>
                  <a:gd name="adj2" fmla="val 13219731"/>
                </a:avLst>
              </a:prstGeom>
              <a:solidFill>
                <a:schemeClr val="accent1">
                  <a:lumMod val="75000"/>
                </a:schemeClr>
              </a:solidFill>
              <a:ln w="38100">
                <a:noFill/>
                <a:round/>
                <a:headEnd/>
                <a:tailEnd/>
              </a:ln>
            </p:spPr>
            <p:txBody>
              <a:bodyPr wrap="none" rtlCol="0" anchor="ctr"/>
              <a:lstStyle/>
              <a:p>
                <a:pPr algn="ctr"/>
                <a:endParaRPr lang="en-US" sz="2000"/>
              </a:p>
            </p:txBody>
          </p:sp>
        </p:grpSp>
        <p:sp>
          <p:nvSpPr>
            <p:cNvPr id="7" name="Content Placeholder 2"/>
            <p:cNvSpPr txBox="1">
              <a:spLocks/>
            </p:cNvSpPr>
            <p:nvPr/>
          </p:nvSpPr>
          <p:spPr>
            <a:xfrm>
              <a:off x="1657426" y="4193823"/>
              <a:ext cx="5969479" cy="1444923"/>
            </a:xfrm>
            <a:prstGeom prst="rect">
              <a:avLst/>
            </a:prstGeom>
          </p:spPr>
          <p:txBody>
            <a:bodyPr/>
            <a:lstStyle>
              <a:lvl1pPr marL="346075" indent="-346075" algn="l" rtl="0" eaLnBrk="0" fontAlgn="base" hangingPunct="0">
                <a:lnSpc>
                  <a:spcPct val="100000"/>
                </a:lnSpc>
                <a:spcBef>
                  <a:spcPts val="0"/>
                </a:spcBef>
                <a:spcAft>
                  <a:spcPct val="10000"/>
                </a:spcAft>
                <a:buSzPct val="125000"/>
                <a:buFont typeface="Wingdings" pitchFamily="2" charset="2"/>
                <a:buChar char=""/>
                <a:defRPr sz="2500" b="0">
                  <a:solidFill>
                    <a:schemeClr val="tx1"/>
                  </a:solidFill>
                  <a:latin typeface="+mn-lt"/>
                  <a:ea typeface="+mn-ea"/>
                  <a:cs typeface="+mn-cs"/>
                </a:defRPr>
              </a:lvl1pPr>
              <a:lvl2pPr marL="684213" indent="-336550" algn="l" rtl="0" eaLnBrk="0" fontAlgn="base" hangingPunct="0">
                <a:lnSpc>
                  <a:spcPct val="100000"/>
                </a:lnSpc>
                <a:spcBef>
                  <a:spcPts val="0"/>
                </a:spcBef>
                <a:spcAft>
                  <a:spcPct val="10000"/>
                </a:spcAft>
                <a:buSzPct val="125000"/>
                <a:buFont typeface="Wingdings" pitchFamily="2" charset="2"/>
                <a:buChar char=""/>
                <a:defRPr sz="2400" b="0">
                  <a:solidFill>
                    <a:schemeClr val="tx1"/>
                  </a:solidFill>
                  <a:latin typeface="+mn-lt"/>
                </a:defRPr>
              </a:lvl2pPr>
              <a:lvl3pPr marL="914400" indent="-231775" algn="l" rtl="0" eaLnBrk="0" fontAlgn="base" hangingPunct="0">
                <a:lnSpc>
                  <a:spcPct val="100000"/>
                </a:lnSpc>
                <a:spcBef>
                  <a:spcPts val="0"/>
                </a:spcBef>
                <a:spcAft>
                  <a:spcPct val="10000"/>
                </a:spcAft>
                <a:buSzPct val="125000"/>
                <a:buFont typeface="Wingdings" pitchFamily="2" charset="2"/>
                <a:buChar char=""/>
                <a:defRPr sz="2200" b="0">
                  <a:solidFill>
                    <a:schemeClr val="tx1"/>
                  </a:solidFill>
                  <a:latin typeface="+mn-lt"/>
                </a:defRPr>
              </a:lvl3pPr>
              <a:lvl4pPr marL="1260475" indent="-231775" algn="l" rtl="0" eaLnBrk="0" fontAlgn="base" hangingPunct="0">
                <a:lnSpc>
                  <a:spcPct val="100000"/>
                </a:lnSpc>
                <a:spcBef>
                  <a:spcPts val="0"/>
                </a:spcBef>
                <a:spcAft>
                  <a:spcPct val="10000"/>
                </a:spcAft>
                <a:buSzPct val="125000"/>
                <a:buFont typeface="Wingdings" pitchFamily="2" charset="2"/>
                <a:buChar char=""/>
                <a:defRPr sz="2000" b="0">
                  <a:solidFill>
                    <a:schemeClr val="tx1"/>
                  </a:solidFill>
                  <a:latin typeface="+mn-lt"/>
                </a:defRPr>
              </a:lvl4pPr>
              <a:lvl5pPr marL="1597025" indent="-220663" algn="l" rtl="0" eaLnBrk="0" fontAlgn="base" hangingPunct="0">
                <a:lnSpc>
                  <a:spcPct val="100000"/>
                </a:lnSpc>
                <a:spcBef>
                  <a:spcPts val="0"/>
                </a:spcBef>
                <a:spcAft>
                  <a:spcPct val="10000"/>
                </a:spcAft>
                <a:buSzPct val="125000"/>
                <a:buFont typeface="Wingdings" pitchFamily="2" charset="2"/>
                <a:buChar char=""/>
                <a:defRPr sz="1800" b="0">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buFont typeface="Wingdings" pitchFamily="2" charset="2"/>
                <a:buNone/>
              </a:pPr>
              <a:r>
                <a:rPr lang="en-US" sz="3600" b="1" i="1" kern="0" dirty="0">
                  <a:solidFill>
                    <a:schemeClr val="bg1"/>
                  </a:solidFill>
                </a:rPr>
                <a:t>CAPABILITY</a:t>
              </a:r>
            </a:p>
            <a:p>
              <a:pPr marL="0" indent="0" algn="ctr">
                <a:buFont typeface="Wingdings" pitchFamily="2" charset="2"/>
                <a:buNone/>
              </a:pPr>
              <a:r>
                <a:rPr lang="en-US" sz="3600" b="1" i="1" kern="0" dirty="0">
                  <a:solidFill>
                    <a:schemeClr val="bg1"/>
                  </a:solidFill>
                </a:rPr>
                <a:t>     and COOPERATION</a:t>
              </a:r>
              <a:endParaRPr lang="en-US" sz="2800" i="1" kern="0" dirty="0">
                <a:solidFill>
                  <a:schemeClr val="bg1"/>
                </a:solidFill>
              </a:endParaRPr>
            </a:p>
            <a:p>
              <a:endParaRPr lang="en-US" sz="2800" kern="0" dirty="0">
                <a:solidFill>
                  <a:schemeClr val="bg1"/>
                </a:solidFill>
              </a:endParaRPr>
            </a:p>
            <a:p>
              <a:endParaRPr lang="en-US" sz="2800" i="1" kern="0" dirty="0">
                <a:solidFill>
                  <a:schemeClr val="bg1"/>
                </a:solidFill>
              </a:endParaRPr>
            </a:p>
          </p:txBody>
        </p:sp>
        <p:sp>
          <p:nvSpPr>
            <p:cNvPr id="18" name="Content Placeholder 2"/>
            <p:cNvSpPr txBox="1">
              <a:spLocks/>
            </p:cNvSpPr>
            <p:nvPr/>
          </p:nvSpPr>
          <p:spPr>
            <a:xfrm>
              <a:off x="1653382" y="4770227"/>
              <a:ext cx="5745795" cy="1281323"/>
            </a:xfrm>
            <a:prstGeom prst="rect">
              <a:avLst/>
            </a:prstGeom>
          </p:spPr>
          <p:txBody>
            <a:bodyPr>
              <a:prstTxWarp prst="textArchDown">
                <a:avLst/>
              </a:prstTxWarp>
            </a:bodyPr>
            <a:lstStyle>
              <a:lvl1pPr marL="346075" indent="-346075" algn="l" rtl="0" eaLnBrk="0" fontAlgn="base" hangingPunct="0">
                <a:lnSpc>
                  <a:spcPct val="100000"/>
                </a:lnSpc>
                <a:spcBef>
                  <a:spcPts val="0"/>
                </a:spcBef>
                <a:spcAft>
                  <a:spcPct val="10000"/>
                </a:spcAft>
                <a:buSzPct val="125000"/>
                <a:buFont typeface="Wingdings" pitchFamily="2" charset="2"/>
                <a:buChar char=""/>
                <a:defRPr sz="2500" b="0">
                  <a:solidFill>
                    <a:schemeClr val="tx1"/>
                  </a:solidFill>
                  <a:latin typeface="+mn-lt"/>
                  <a:ea typeface="+mn-ea"/>
                  <a:cs typeface="+mn-cs"/>
                </a:defRPr>
              </a:lvl1pPr>
              <a:lvl2pPr marL="684213" indent="-336550" algn="l" rtl="0" eaLnBrk="0" fontAlgn="base" hangingPunct="0">
                <a:lnSpc>
                  <a:spcPct val="100000"/>
                </a:lnSpc>
                <a:spcBef>
                  <a:spcPts val="0"/>
                </a:spcBef>
                <a:spcAft>
                  <a:spcPct val="10000"/>
                </a:spcAft>
                <a:buSzPct val="125000"/>
                <a:buFont typeface="Wingdings" pitchFamily="2" charset="2"/>
                <a:buChar char=""/>
                <a:defRPr sz="2400" b="0">
                  <a:solidFill>
                    <a:schemeClr val="tx1"/>
                  </a:solidFill>
                  <a:latin typeface="+mn-lt"/>
                </a:defRPr>
              </a:lvl2pPr>
              <a:lvl3pPr marL="914400" indent="-231775" algn="l" rtl="0" eaLnBrk="0" fontAlgn="base" hangingPunct="0">
                <a:lnSpc>
                  <a:spcPct val="100000"/>
                </a:lnSpc>
                <a:spcBef>
                  <a:spcPts val="0"/>
                </a:spcBef>
                <a:spcAft>
                  <a:spcPct val="10000"/>
                </a:spcAft>
                <a:buSzPct val="125000"/>
                <a:buFont typeface="Wingdings" pitchFamily="2" charset="2"/>
                <a:buChar char=""/>
                <a:defRPr sz="2200" b="0">
                  <a:solidFill>
                    <a:schemeClr val="tx1"/>
                  </a:solidFill>
                  <a:latin typeface="+mn-lt"/>
                </a:defRPr>
              </a:lvl3pPr>
              <a:lvl4pPr marL="1260475" indent="-231775" algn="l" rtl="0" eaLnBrk="0" fontAlgn="base" hangingPunct="0">
                <a:lnSpc>
                  <a:spcPct val="100000"/>
                </a:lnSpc>
                <a:spcBef>
                  <a:spcPts val="0"/>
                </a:spcBef>
                <a:spcAft>
                  <a:spcPct val="10000"/>
                </a:spcAft>
                <a:buSzPct val="125000"/>
                <a:buFont typeface="Wingdings" pitchFamily="2" charset="2"/>
                <a:buChar char=""/>
                <a:defRPr sz="2000" b="0">
                  <a:solidFill>
                    <a:schemeClr val="tx1"/>
                  </a:solidFill>
                  <a:latin typeface="+mn-lt"/>
                </a:defRPr>
              </a:lvl4pPr>
              <a:lvl5pPr marL="1597025" indent="-220663" algn="l" rtl="0" eaLnBrk="0" fontAlgn="base" hangingPunct="0">
                <a:lnSpc>
                  <a:spcPct val="100000"/>
                </a:lnSpc>
                <a:spcBef>
                  <a:spcPts val="0"/>
                </a:spcBef>
                <a:spcAft>
                  <a:spcPct val="10000"/>
                </a:spcAft>
                <a:buSzPct val="125000"/>
                <a:buFont typeface="Wingdings" pitchFamily="2" charset="2"/>
                <a:buChar char=""/>
                <a:defRPr sz="1800" b="0">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buFont typeface="Wingdings" pitchFamily="2" charset="2"/>
                <a:buNone/>
              </a:pPr>
              <a:r>
                <a:rPr lang="en-US" sz="2400" b="1" i="1" kern="0" dirty="0">
                  <a:solidFill>
                    <a:schemeClr val="accent1">
                      <a:lumMod val="50000"/>
                    </a:schemeClr>
                  </a:solidFill>
                </a:rPr>
                <a:t>  For Our Mutual Benefit</a:t>
              </a:r>
              <a:endParaRPr lang="en-US" sz="1800" i="1" kern="0" dirty="0">
                <a:solidFill>
                  <a:schemeClr val="accent1">
                    <a:lumMod val="50000"/>
                  </a:schemeClr>
                </a:solidFill>
              </a:endParaRPr>
            </a:p>
          </p:txBody>
        </p:sp>
      </p:grpSp>
    </p:spTree>
    <p:extLst>
      <p:ext uri="{BB962C8B-B14F-4D97-AF65-F5344CB8AC3E}">
        <p14:creationId xmlns:p14="http://schemas.microsoft.com/office/powerpoint/2010/main" val="375442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301880" y="5223000"/>
            <a:ext cx="6149340" cy="1243030"/>
          </a:xfrm>
          <a:prstGeom prst="roundRect">
            <a:avLst>
              <a:gd name="adj" fmla="val 38192"/>
            </a:avLst>
          </a:prstGeom>
          <a:solidFill>
            <a:srgbClr val="CCFFCC"/>
          </a:solidFill>
          <a:ln w="38100">
            <a:noFill/>
            <a:round/>
            <a:headEnd/>
            <a:tailEnd/>
          </a:ln>
        </p:spPr>
        <p:txBody>
          <a:bodyPr wrap="none" rtlCol="0" anchor="ctr"/>
          <a:lstStyle/>
          <a:p>
            <a:pPr algn="ctr"/>
            <a:endParaRPr lang="en-US"/>
          </a:p>
        </p:txBody>
      </p:sp>
      <p:sp>
        <p:nvSpPr>
          <p:cNvPr id="10" name="Rounded Rectangle 9"/>
          <p:cNvSpPr/>
          <p:nvPr/>
        </p:nvSpPr>
        <p:spPr bwMode="auto">
          <a:xfrm>
            <a:off x="2754760" y="4213515"/>
            <a:ext cx="5945908" cy="601807"/>
          </a:xfrm>
          <a:prstGeom prst="roundRect">
            <a:avLst>
              <a:gd name="adj" fmla="val 38192"/>
            </a:avLst>
          </a:prstGeom>
          <a:solidFill>
            <a:schemeClr val="accent1">
              <a:lumMod val="75000"/>
            </a:schemeClr>
          </a:solidFill>
          <a:ln w="38100">
            <a:noFill/>
            <a:round/>
            <a:headEnd/>
            <a:tailEnd/>
          </a:ln>
        </p:spPr>
        <p:txBody>
          <a:bodyPr wrap="none" rtlCol="0" anchor="ctr"/>
          <a:lstStyle/>
          <a:p>
            <a:pPr algn="ctr"/>
            <a:endParaRPr lang="en-US" sz="2000">
              <a:solidFill>
                <a:schemeClr val="bg1"/>
              </a:solidFill>
            </a:endParaRPr>
          </a:p>
        </p:txBody>
      </p:sp>
      <p:sp>
        <p:nvSpPr>
          <p:cNvPr id="5" name="Rounded Rectangle 4"/>
          <p:cNvSpPr/>
          <p:nvPr/>
        </p:nvSpPr>
        <p:spPr bwMode="auto">
          <a:xfrm>
            <a:off x="583060" y="3379643"/>
            <a:ext cx="5859780" cy="601807"/>
          </a:xfrm>
          <a:prstGeom prst="roundRect">
            <a:avLst>
              <a:gd name="adj" fmla="val 38192"/>
            </a:avLst>
          </a:prstGeom>
          <a:solidFill>
            <a:srgbClr val="FF9933"/>
          </a:solidFill>
          <a:ln w="38100">
            <a:noFill/>
            <a:round/>
            <a:headEnd/>
            <a:tailEnd/>
          </a:ln>
        </p:spPr>
        <p:txBody>
          <a:bodyPr wrap="none" rtlCol="0" anchor="ctr"/>
          <a:lstStyle/>
          <a:p>
            <a:pPr algn="ctr"/>
            <a:endParaRPr lang="en-US" sz="2000"/>
          </a:p>
        </p:txBody>
      </p:sp>
      <p:sp>
        <p:nvSpPr>
          <p:cNvPr id="2" name="Title 1"/>
          <p:cNvSpPr>
            <a:spLocks noGrp="1"/>
          </p:cNvSpPr>
          <p:nvPr>
            <p:ph type="title"/>
          </p:nvPr>
        </p:nvSpPr>
        <p:spPr/>
        <p:txBody>
          <a:bodyPr/>
          <a:lstStyle/>
          <a:p>
            <a:r>
              <a:rPr lang="en-US" dirty="0"/>
              <a:t>The Essential Message</a:t>
            </a:r>
          </a:p>
        </p:txBody>
      </p:sp>
      <p:sp>
        <p:nvSpPr>
          <p:cNvPr id="3" name="Content Placeholder 2"/>
          <p:cNvSpPr>
            <a:spLocks noGrp="1"/>
          </p:cNvSpPr>
          <p:nvPr>
            <p:ph idx="1"/>
          </p:nvPr>
        </p:nvSpPr>
        <p:spPr>
          <a:xfrm>
            <a:off x="368300" y="1039091"/>
            <a:ext cx="8407400" cy="1688869"/>
          </a:xfrm>
        </p:spPr>
        <p:txBody>
          <a:bodyPr/>
          <a:lstStyle/>
          <a:p>
            <a:r>
              <a:rPr lang="en-US" sz="2000" dirty="0"/>
              <a:t>This work of standardization must be done before new programs start.</a:t>
            </a:r>
          </a:p>
          <a:p>
            <a:r>
              <a:rPr lang="en-US" sz="2000" dirty="0"/>
              <a:t>By they time new programs have firm requirements, their path is set, and they will not adopt new standards.  </a:t>
            </a:r>
          </a:p>
          <a:p>
            <a:r>
              <a:rPr lang="en-US" sz="2000" dirty="0"/>
              <a:t>Right now, it is critically important to prepare for upcoming international missions that may not even be formulated.  </a:t>
            </a:r>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4</a:t>
            </a:fld>
            <a:endParaRPr lang="en-US"/>
          </a:p>
        </p:txBody>
      </p:sp>
      <p:sp>
        <p:nvSpPr>
          <p:cNvPr id="7" name="Content Placeholder 2"/>
          <p:cNvSpPr txBox="1">
            <a:spLocks/>
          </p:cNvSpPr>
          <p:nvPr/>
        </p:nvSpPr>
        <p:spPr>
          <a:xfrm>
            <a:off x="689740" y="3474721"/>
            <a:ext cx="5760720" cy="396067"/>
          </a:xfrm>
          <a:prstGeom prst="rect">
            <a:avLst/>
          </a:prstGeom>
          <a:ln>
            <a:noFill/>
          </a:ln>
        </p:spPr>
        <p:txBody>
          <a:bodyPr/>
          <a:lstStyle>
            <a:lvl1pPr marL="346075" indent="-346075" algn="l" rtl="0" eaLnBrk="0" fontAlgn="base" hangingPunct="0">
              <a:lnSpc>
                <a:spcPct val="100000"/>
              </a:lnSpc>
              <a:spcBef>
                <a:spcPts val="0"/>
              </a:spcBef>
              <a:spcAft>
                <a:spcPct val="10000"/>
              </a:spcAft>
              <a:buSzPct val="125000"/>
              <a:buFont typeface="Wingdings" pitchFamily="2" charset="2"/>
              <a:buChar char=""/>
              <a:defRPr sz="2500" b="0">
                <a:solidFill>
                  <a:schemeClr val="tx1"/>
                </a:solidFill>
                <a:latin typeface="+mn-lt"/>
                <a:ea typeface="+mn-ea"/>
                <a:cs typeface="+mn-cs"/>
              </a:defRPr>
            </a:lvl1pPr>
            <a:lvl2pPr marL="684213" indent="-336550" algn="l" rtl="0" eaLnBrk="0" fontAlgn="base" hangingPunct="0">
              <a:lnSpc>
                <a:spcPct val="100000"/>
              </a:lnSpc>
              <a:spcBef>
                <a:spcPts val="0"/>
              </a:spcBef>
              <a:spcAft>
                <a:spcPct val="10000"/>
              </a:spcAft>
              <a:buSzPct val="125000"/>
              <a:buFont typeface="Wingdings" pitchFamily="2" charset="2"/>
              <a:buChar char=""/>
              <a:defRPr sz="2400" b="0">
                <a:solidFill>
                  <a:schemeClr val="tx1"/>
                </a:solidFill>
                <a:latin typeface="+mn-lt"/>
              </a:defRPr>
            </a:lvl2pPr>
            <a:lvl3pPr marL="914400" indent="-231775" algn="l" rtl="0" eaLnBrk="0" fontAlgn="base" hangingPunct="0">
              <a:lnSpc>
                <a:spcPct val="100000"/>
              </a:lnSpc>
              <a:spcBef>
                <a:spcPts val="0"/>
              </a:spcBef>
              <a:spcAft>
                <a:spcPct val="10000"/>
              </a:spcAft>
              <a:buSzPct val="125000"/>
              <a:buFont typeface="Wingdings" pitchFamily="2" charset="2"/>
              <a:buChar char=""/>
              <a:defRPr sz="2200" b="0">
                <a:solidFill>
                  <a:schemeClr val="tx1"/>
                </a:solidFill>
                <a:latin typeface="+mn-lt"/>
              </a:defRPr>
            </a:lvl3pPr>
            <a:lvl4pPr marL="1260475" indent="-231775" algn="l" rtl="0" eaLnBrk="0" fontAlgn="base" hangingPunct="0">
              <a:lnSpc>
                <a:spcPct val="100000"/>
              </a:lnSpc>
              <a:spcBef>
                <a:spcPts val="0"/>
              </a:spcBef>
              <a:spcAft>
                <a:spcPct val="10000"/>
              </a:spcAft>
              <a:buSzPct val="125000"/>
              <a:buFont typeface="Wingdings" pitchFamily="2" charset="2"/>
              <a:buChar char=""/>
              <a:defRPr sz="2000" b="0">
                <a:solidFill>
                  <a:schemeClr val="tx1"/>
                </a:solidFill>
                <a:latin typeface="+mn-lt"/>
              </a:defRPr>
            </a:lvl4pPr>
            <a:lvl5pPr marL="1597025" indent="-220663" algn="l" rtl="0" eaLnBrk="0" fontAlgn="base" hangingPunct="0">
              <a:lnSpc>
                <a:spcPct val="100000"/>
              </a:lnSpc>
              <a:spcBef>
                <a:spcPts val="0"/>
              </a:spcBef>
              <a:spcAft>
                <a:spcPct val="10000"/>
              </a:spcAft>
              <a:buSzPct val="125000"/>
              <a:buFont typeface="Wingdings" pitchFamily="2" charset="2"/>
              <a:buChar char=""/>
              <a:defRPr sz="1800" b="0">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buNone/>
            </a:pPr>
            <a:r>
              <a:rPr lang="en-US" sz="2000" kern="0" dirty="0"/>
              <a:t>New missions have new communications needs;</a:t>
            </a:r>
          </a:p>
        </p:txBody>
      </p:sp>
      <p:sp>
        <p:nvSpPr>
          <p:cNvPr id="8" name="Content Placeholder 2"/>
          <p:cNvSpPr txBox="1">
            <a:spLocks/>
          </p:cNvSpPr>
          <p:nvPr/>
        </p:nvSpPr>
        <p:spPr>
          <a:xfrm>
            <a:off x="2891919" y="4297336"/>
            <a:ext cx="5808749" cy="525780"/>
          </a:xfrm>
          <a:prstGeom prst="rect">
            <a:avLst/>
          </a:prstGeom>
        </p:spPr>
        <p:txBody>
          <a:bodyPr/>
          <a:lstStyle>
            <a:lvl1pPr marL="346075" indent="-346075" algn="l" rtl="0" eaLnBrk="0" fontAlgn="base" hangingPunct="0">
              <a:lnSpc>
                <a:spcPct val="100000"/>
              </a:lnSpc>
              <a:spcBef>
                <a:spcPts val="0"/>
              </a:spcBef>
              <a:spcAft>
                <a:spcPct val="10000"/>
              </a:spcAft>
              <a:buSzPct val="125000"/>
              <a:buFont typeface="Wingdings" pitchFamily="2" charset="2"/>
              <a:buChar char=""/>
              <a:defRPr sz="2500" b="0">
                <a:solidFill>
                  <a:schemeClr val="tx1"/>
                </a:solidFill>
                <a:latin typeface="+mn-lt"/>
                <a:ea typeface="+mn-ea"/>
                <a:cs typeface="+mn-cs"/>
              </a:defRPr>
            </a:lvl1pPr>
            <a:lvl2pPr marL="684213" indent="-336550" algn="l" rtl="0" eaLnBrk="0" fontAlgn="base" hangingPunct="0">
              <a:lnSpc>
                <a:spcPct val="100000"/>
              </a:lnSpc>
              <a:spcBef>
                <a:spcPts val="0"/>
              </a:spcBef>
              <a:spcAft>
                <a:spcPct val="10000"/>
              </a:spcAft>
              <a:buSzPct val="125000"/>
              <a:buFont typeface="Wingdings" pitchFamily="2" charset="2"/>
              <a:buChar char=""/>
              <a:defRPr sz="2400" b="0">
                <a:solidFill>
                  <a:schemeClr val="tx1"/>
                </a:solidFill>
                <a:latin typeface="+mn-lt"/>
              </a:defRPr>
            </a:lvl2pPr>
            <a:lvl3pPr marL="914400" indent="-231775" algn="l" rtl="0" eaLnBrk="0" fontAlgn="base" hangingPunct="0">
              <a:lnSpc>
                <a:spcPct val="100000"/>
              </a:lnSpc>
              <a:spcBef>
                <a:spcPts val="0"/>
              </a:spcBef>
              <a:spcAft>
                <a:spcPct val="10000"/>
              </a:spcAft>
              <a:buSzPct val="125000"/>
              <a:buFont typeface="Wingdings" pitchFamily="2" charset="2"/>
              <a:buChar char=""/>
              <a:defRPr sz="2200" b="0">
                <a:solidFill>
                  <a:schemeClr val="tx1"/>
                </a:solidFill>
                <a:latin typeface="+mn-lt"/>
              </a:defRPr>
            </a:lvl3pPr>
            <a:lvl4pPr marL="1260475" indent="-231775" algn="l" rtl="0" eaLnBrk="0" fontAlgn="base" hangingPunct="0">
              <a:lnSpc>
                <a:spcPct val="100000"/>
              </a:lnSpc>
              <a:spcBef>
                <a:spcPts val="0"/>
              </a:spcBef>
              <a:spcAft>
                <a:spcPct val="10000"/>
              </a:spcAft>
              <a:buSzPct val="125000"/>
              <a:buFont typeface="Wingdings" pitchFamily="2" charset="2"/>
              <a:buChar char=""/>
              <a:defRPr sz="2000" b="0">
                <a:solidFill>
                  <a:schemeClr val="tx1"/>
                </a:solidFill>
                <a:latin typeface="+mn-lt"/>
              </a:defRPr>
            </a:lvl4pPr>
            <a:lvl5pPr marL="1597025" indent="-220663" algn="l" rtl="0" eaLnBrk="0" fontAlgn="base" hangingPunct="0">
              <a:lnSpc>
                <a:spcPct val="100000"/>
              </a:lnSpc>
              <a:spcBef>
                <a:spcPts val="0"/>
              </a:spcBef>
              <a:spcAft>
                <a:spcPct val="10000"/>
              </a:spcAft>
              <a:buSzPct val="125000"/>
              <a:buFont typeface="Wingdings" pitchFamily="2" charset="2"/>
              <a:buChar char=""/>
              <a:defRPr sz="1800" b="0">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buNone/>
            </a:pPr>
            <a:r>
              <a:rPr lang="en-US" sz="2000" b="1" kern="0" dirty="0">
                <a:solidFill>
                  <a:schemeClr val="bg1"/>
                </a:solidFill>
              </a:rPr>
              <a:t>New technology is changing the game rapidly; </a:t>
            </a:r>
          </a:p>
          <a:p>
            <a:pPr lvl="2"/>
            <a:endParaRPr lang="en-US" b="1" kern="0" dirty="0">
              <a:solidFill>
                <a:schemeClr val="bg1"/>
              </a:solidFill>
            </a:endParaRPr>
          </a:p>
        </p:txBody>
      </p:sp>
      <p:sp>
        <p:nvSpPr>
          <p:cNvPr id="9" name="Content Placeholder 2"/>
          <p:cNvSpPr txBox="1">
            <a:spLocks/>
          </p:cNvSpPr>
          <p:nvPr/>
        </p:nvSpPr>
        <p:spPr>
          <a:xfrm>
            <a:off x="882780" y="5290199"/>
            <a:ext cx="6977380" cy="1175831"/>
          </a:xfrm>
          <a:prstGeom prst="rect">
            <a:avLst/>
          </a:prstGeom>
        </p:spPr>
        <p:txBody>
          <a:bodyPr/>
          <a:lstStyle>
            <a:lvl1pPr marL="346075" indent="-346075" algn="l" rtl="0" eaLnBrk="0" fontAlgn="base" hangingPunct="0">
              <a:lnSpc>
                <a:spcPct val="100000"/>
              </a:lnSpc>
              <a:spcBef>
                <a:spcPts val="0"/>
              </a:spcBef>
              <a:spcAft>
                <a:spcPct val="10000"/>
              </a:spcAft>
              <a:buSzPct val="125000"/>
              <a:buFont typeface="Wingdings" pitchFamily="2" charset="2"/>
              <a:buChar char=""/>
              <a:defRPr sz="2500" b="0">
                <a:solidFill>
                  <a:schemeClr val="tx1"/>
                </a:solidFill>
                <a:latin typeface="+mn-lt"/>
                <a:ea typeface="+mn-ea"/>
                <a:cs typeface="+mn-cs"/>
              </a:defRPr>
            </a:lvl1pPr>
            <a:lvl2pPr marL="684213" indent="-336550" algn="l" rtl="0" eaLnBrk="0" fontAlgn="base" hangingPunct="0">
              <a:lnSpc>
                <a:spcPct val="100000"/>
              </a:lnSpc>
              <a:spcBef>
                <a:spcPts val="0"/>
              </a:spcBef>
              <a:spcAft>
                <a:spcPct val="10000"/>
              </a:spcAft>
              <a:buSzPct val="125000"/>
              <a:buFont typeface="Wingdings" pitchFamily="2" charset="2"/>
              <a:buChar char=""/>
              <a:defRPr sz="2400" b="0">
                <a:solidFill>
                  <a:schemeClr val="tx1"/>
                </a:solidFill>
                <a:latin typeface="+mn-lt"/>
              </a:defRPr>
            </a:lvl2pPr>
            <a:lvl3pPr marL="914400" indent="-231775" algn="l" rtl="0" eaLnBrk="0" fontAlgn="base" hangingPunct="0">
              <a:lnSpc>
                <a:spcPct val="100000"/>
              </a:lnSpc>
              <a:spcBef>
                <a:spcPts val="0"/>
              </a:spcBef>
              <a:spcAft>
                <a:spcPct val="10000"/>
              </a:spcAft>
              <a:buSzPct val="125000"/>
              <a:buFont typeface="Wingdings" pitchFamily="2" charset="2"/>
              <a:buChar char=""/>
              <a:defRPr sz="2200" b="0">
                <a:solidFill>
                  <a:schemeClr val="tx1"/>
                </a:solidFill>
                <a:latin typeface="+mn-lt"/>
              </a:defRPr>
            </a:lvl3pPr>
            <a:lvl4pPr marL="1260475" indent="-231775" algn="l" rtl="0" eaLnBrk="0" fontAlgn="base" hangingPunct="0">
              <a:lnSpc>
                <a:spcPct val="100000"/>
              </a:lnSpc>
              <a:spcBef>
                <a:spcPts val="0"/>
              </a:spcBef>
              <a:spcAft>
                <a:spcPct val="10000"/>
              </a:spcAft>
              <a:buSzPct val="125000"/>
              <a:buFont typeface="Wingdings" pitchFamily="2" charset="2"/>
              <a:buChar char=""/>
              <a:defRPr sz="2000" b="0">
                <a:solidFill>
                  <a:schemeClr val="tx1"/>
                </a:solidFill>
                <a:latin typeface="+mn-lt"/>
              </a:defRPr>
            </a:lvl4pPr>
            <a:lvl5pPr marL="1597025" indent="-220663" algn="l" rtl="0" eaLnBrk="0" fontAlgn="base" hangingPunct="0">
              <a:lnSpc>
                <a:spcPct val="100000"/>
              </a:lnSpc>
              <a:spcBef>
                <a:spcPts val="0"/>
              </a:spcBef>
              <a:spcAft>
                <a:spcPct val="10000"/>
              </a:spcAft>
              <a:buSzPct val="125000"/>
              <a:buFont typeface="Wingdings" pitchFamily="2" charset="2"/>
              <a:buChar char=""/>
              <a:defRPr sz="1800" b="0">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buNone/>
            </a:pPr>
            <a:r>
              <a:rPr lang="en-US" sz="2000" kern="0" dirty="0"/>
              <a:t>Therefore, a responsive, quick to adapt </a:t>
            </a:r>
          </a:p>
          <a:p>
            <a:pPr marL="0" indent="0" algn="ctr">
              <a:buNone/>
            </a:pPr>
            <a:r>
              <a:rPr lang="en-US" sz="2000" kern="0" dirty="0"/>
              <a:t>standardization program is </a:t>
            </a:r>
          </a:p>
          <a:p>
            <a:pPr marL="0" indent="0" algn="ctr">
              <a:buNone/>
            </a:pPr>
            <a:r>
              <a:rPr lang="en-US" sz="2000" i="1" kern="0" dirty="0"/>
              <a:t>more important than ever. </a:t>
            </a:r>
            <a:endParaRPr lang="en-US" i="1" kern="0" dirty="0"/>
          </a:p>
          <a:p>
            <a:endParaRPr lang="en-US" kern="0" dirty="0"/>
          </a:p>
        </p:txBody>
      </p:sp>
      <p:sp>
        <p:nvSpPr>
          <p:cNvPr id="6" name="Down Arrow 5"/>
          <p:cNvSpPr/>
          <p:nvPr/>
        </p:nvSpPr>
        <p:spPr bwMode="auto">
          <a:xfrm>
            <a:off x="1741300" y="3870788"/>
            <a:ext cx="762000" cy="1504612"/>
          </a:xfrm>
          <a:prstGeom prst="downArrow">
            <a:avLst/>
          </a:prstGeom>
          <a:solidFill>
            <a:srgbClr val="FF9933"/>
          </a:solidFill>
          <a:ln w="38100">
            <a:noFill/>
            <a:round/>
            <a:headEnd/>
            <a:tailEnd/>
          </a:ln>
        </p:spPr>
        <p:txBody>
          <a:bodyPr wrap="none" rtlCol="0" anchor="ctr"/>
          <a:lstStyle/>
          <a:p>
            <a:pPr algn="ctr"/>
            <a:endParaRPr lang="en-US" sz="2000"/>
          </a:p>
        </p:txBody>
      </p:sp>
      <p:sp>
        <p:nvSpPr>
          <p:cNvPr id="12" name="Down Arrow 11"/>
          <p:cNvSpPr/>
          <p:nvPr/>
        </p:nvSpPr>
        <p:spPr bwMode="auto">
          <a:xfrm>
            <a:off x="3242440" y="4699294"/>
            <a:ext cx="762000" cy="676106"/>
          </a:xfrm>
          <a:prstGeom prst="downArrow">
            <a:avLst/>
          </a:prstGeom>
          <a:solidFill>
            <a:schemeClr val="accent1">
              <a:lumMod val="75000"/>
            </a:schemeClr>
          </a:solidFill>
          <a:ln w="38100">
            <a:noFill/>
            <a:round/>
            <a:headEnd/>
            <a:tailEnd/>
          </a:ln>
        </p:spPr>
        <p:txBody>
          <a:bodyPr wrap="none" rtlCol="0" anchor="ctr"/>
          <a:lstStyle/>
          <a:p>
            <a:pPr algn="ctr"/>
            <a:endParaRPr lang="en-US" sz="2000">
              <a:solidFill>
                <a:schemeClr val="bg1"/>
              </a:solidFill>
            </a:endParaRPr>
          </a:p>
        </p:txBody>
      </p:sp>
    </p:spTree>
    <p:extLst>
      <p:ext uri="{BB962C8B-B14F-4D97-AF65-F5344CB8AC3E}">
        <p14:creationId xmlns:p14="http://schemas.microsoft.com/office/powerpoint/2010/main" val="17273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CCSDS – Scope and Origins</a:t>
            </a:r>
          </a:p>
        </p:txBody>
      </p:sp>
      <p:sp>
        <p:nvSpPr>
          <p:cNvPr id="4099" name="Content Placeholder 2"/>
          <p:cNvSpPr>
            <a:spLocks noGrp="1"/>
          </p:cNvSpPr>
          <p:nvPr>
            <p:ph idx="1"/>
          </p:nvPr>
        </p:nvSpPr>
        <p:spPr bwMode="auto">
          <a:xfrm>
            <a:off x="397568" y="961825"/>
            <a:ext cx="8345488" cy="375739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600"/>
              </a:spcAft>
            </a:pPr>
            <a:r>
              <a:rPr lang="en-US" sz="2000" dirty="0"/>
              <a:t>CCSDS = The Consultative Committee for Space Data Systems</a:t>
            </a:r>
          </a:p>
          <a:p>
            <a:pPr>
              <a:spcBef>
                <a:spcPct val="0"/>
              </a:spcBef>
              <a:spcAft>
                <a:spcPts val="600"/>
              </a:spcAft>
            </a:pPr>
            <a:r>
              <a:rPr lang="en-US" sz="2000" b="1" i="1" dirty="0"/>
              <a:t>Communications and data systems </a:t>
            </a:r>
            <a:r>
              <a:rPr lang="en-US" sz="2000" dirty="0"/>
              <a:t>standards.  </a:t>
            </a:r>
          </a:p>
          <a:p>
            <a:pPr lvl="0">
              <a:spcBef>
                <a:spcPct val="0"/>
              </a:spcBef>
              <a:spcAft>
                <a:spcPts val="600"/>
              </a:spcAft>
            </a:pPr>
            <a:r>
              <a:rPr lang="en-US" sz="2000" dirty="0"/>
              <a:t>Since 1982 starting at the lower layers of the protocol stack.  </a:t>
            </a:r>
          </a:p>
          <a:p>
            <a:pPr lvl="0">
              <a:spcBef>
                <a:spcPct val="0"/>
              </a:spcBef>
              <a:spcAft>
                <a:spcPts val="600"/>
              </a:spcAft>
            </a:pPr>
            <a:r>
              <a:rPr lang="en-US" sz="2000" dirty="0"/>
              <a:t>Now:  </a:t>
            </a:r>
          </a:p>
          <a:p>
            <a:pPr lvl="1">
              <a:spcBef>
                <a:spcPct val="0"/>
              </a:spcBef>
              <a:spcAft>
                <a:spcPts val="600"/>
              </a:spcAft>
            </a:pPr>
            <a:r>
              <a:rPr lang="en-US" sz="1900" dirty="0"/>
              <a:t>Throughout the entire ISO communications stack</a:t>
            </a:r>
          </a:p>
          <a:p>
            <a:pPr lvl="1">
              <a:spcBef>
                <a:spcPct val="0"/>
              </a:spcBef>
              <a:spcAft>
                <a:spcPts val="600"/>
              </a:spcAft>
            </a:pPr>
            <a:r>
              <a:rPr lang="en-US" sz="1900" dirty="0"/>
              <a:t>Plus other Data Systems areas (architecture, archive, security, XML exchange formats, networking, etc.)</a:t>
            </a:r>
          </a:p>
          <a:p>
            <a:pPr lvl="1">
              <a:spcBef>
                <a:spcPct val="0"/>
              </a:spcBef>
              <a:spcAft>
                <a:spcPts val="600"/>
              </a:spcAft>
            </a:pPr>
            <a:r>
              <a:rPr lang="en-US" sz="1900" b="1" i="1" dirty="0"/>
              <a:t>End to end</a:t>
            </a:r>
            <a:r>
              <a:rPr lang="en-US" sz="1900" dirty="0"/>
              <a:t> data/</a:t>
            </a:r>
            <a:r>
              <a:rPr lang="en-US" sz="1900" dirty="0" err="1"/>
              <a:t>comm</a:t>
            </a:r>
            <a:r>
              <a:rPr lang="en-US" sz="1900" dirty="0"/>
              <a:t> architecture for any mission</a:t>
            </a:r>
          </a:p>
          <a:p>
            <a:pPr>
              <a:spcBef>
                <a:spcPct val="0"/>
              </a:spcBef>
              <a:spcAft>
                <a:spcPts val="600"/>
              </a:spcAft>
            </a:pPr>
            <a:endParaRPr lang="en-US" sz="2000" dirty="0"/>
          </a:p>
        </p:txBody>
      </p:sp>
      <p:sp>
        <p:nvSpPr>
          <p:cNvPr id="4" name="Slide Number Placeholder 3"/>
          <p:cNvSpPr>
            <a:spLocks noGrp="1"/>
          </p:cNvSpPr>
          <p:nvPr>
            <p:ph type="sldNum" sz="quarter" idx="10"/>
          </p:nvPr>
        </p:nvSpPr>
        <p:spPr/>
        <p:txBody>
          <a:bodyPr/>
          <a:lstStyle/>
          <a:p>
            <a:pPr>
              <a:defRPr/>
            </a:pPr>
            <a:fld id="{B7DB5CDC-A042-42E2-ABF6-83D8EDC71A93}" type="slidenum">
              <a:rPr lang="en-US" smtClean="0"/>
              <a:pPr>
                <a:defRPr/>
              </a:pPr>
              <a:t>5</a:t>
            </a:fld>
            <a:endParaRPr lang="en-US"/>
          </a:p>
        </p:txBody>
      </p:sp>
      <p:pic>
        <p:nvPicPr>
          <p:cNvPr id="4102" name="Picture 8"/>
          <p:cNvPicPr>
            <a:picLocks noChangeAspect="1" noChangeArrowheads="1"/>
          </p:cNvPicPr>
          <p:nvPr/>
        </p:nvPicPr>
        <p:blipFill>
          <a:blip r:embed="rId3" cstate="email"/>
          <a:srcRect/>
          <a:stretch>
            <a:fillRect/>
          </a:stretch>
        </p:blipFill>
        <p:spPr bwMode="auto">
          <a:xfrm>
            <a:off x="2083651" y="4011169"/>
            <a:ext cx="4460585" cy="2568742"/>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1920101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0" y="1051586"/>
            <a:ext cx="5029195" cy="5806414"/>
            <a:chOff x="0" y="1051586"/>
            <a:chExt cx="5029195" cy="5806414"/>
          </a:xfrm>
        </p:grpSpPr>
        <p:sp>
          <p:nvSpPr>
            <p:cNvPr id="35" name="Rectangle 34"/>
            <p:cNvSpPr/>
            <p:nvPr/>
          </p:nvSpPr>
          <p:spPr bwMode="auto">
            <a:xfrm>
              <a:off x="0" y="1051586"/>
              <a:ext cx="4023366" cy="2926048"/>
            </a:xfrm>
            <a:prstGeom prst="rect">
              <a:avLst/>
            </a:prstGeom>
            <a:solidFill>
              <a:schemeClr val="accent1">
                <a:lumMod val="20000"/>
                <a:lumOff val="80000"/>
              </a:schemeClr>
            </a:solidFill>
            <a:ln w="38100">
              <a:noFill/>
              <a:round/>
              <a:headEnd/>
              <a:tailEnd/>
            </a:ln>
          </p:spPr>
          <p:txBody>
            <a:bodyPr wrap="none" rtlCol="0" anchor="ctr"/>
            <a:lstStyle/>
            <a:p>
              <a:pPr algn="ctr"/>
              <a:endParaRPr lang="en-US"/>
            </a:p>
          </p:txBody>
        </p:sp>
        <p:sp>
          <p:nvSpPr>
            <p:cNvPr id="36" name="Rectangle 35"/>
            <p:cNvSpPr/>
            <p:nvPr/>
          </p:nvSpPr>
          <p:spPr bwMode="auto">
            <a:xfrm>
              <a:off x="0" y="3886195"/>
              <a:ext cx="5029195" cy="2971805"/>
            </a:xfrm>
            <a:prstGeom prst="rect">
              <a:avLst/>
            </a:prstGeom>
            <a:solidFill>
              <a:schemeClr val="accent1">
                <a:lumMod val="20000"/>
                <a:lumOff val="80000"/>
              </a:schemeClr>
            </a:solidFill>
            <a:ln w="38100">
              <a:noFill/>
              <a:round/>
              <a:headEnd/>
              <a:tailEnd/>
            </a:ln>
          </p:spPr>
          <p:txBody>
            <a:bodyPr wrap="none" rtlCol="0" anchor="ctr"/>
            <a:lstStyle/>
            <a:p>
              <a:pPr algn="ctr"/>
              <a:endParaRPr lang="en-US"/>
            </a:p>
          </p:txBody>
        </p:sp>
      </p:grpSp>
      <p:sp>
        <p:nvSpPr>
          <p:cNvPr id="2" name="Title 1"/>
          <p:cNvSpPr>
            <a:spLocks noGrp="1"/>
          </p:cNvSpPr>
          <p:nvPr>
            <p:ph type="title"/>
          </p:nvPr>
        </p:nvSpPr>
        <p:spPr>
          <a:xfrm>
            <a:off x="4206244" y="274638"/>
            <a:ext cx="4297633" cy="563562"/>
          </a:xfrm>
        </p:spPr>
        <p:txBody>
          <a:bodyPr/>
          <a:lstStyle/>
          <a:p>
            <a:r>
              <a:rPr lang="en-US" dirty="0"/>
              <a:t>On CCSDS Standards</a:t>
            </a:r>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6</a:t>
            </a:fld>
            <a:endParaRPr lang="en-US"/>
          </a:p>
        </p:txBody>
      </p:sp>
      <p:sp>
        <p:nvSpPr>
          <p:cNvPr id="5" name="TextBox 4"/>
          <p:cNvSpPr txBox="1"/>
          <p:nvPr/>
        </p:nvSpPr>
        <p:spPr bwMode="auto">
          <a:xfrm>
            <a:off x="2768821" y="1076255"/>
            <a:ext cx="1218603" cy="584775"/>
          </a:xfrm>
          <a:prstGeom prst="rect">
            <a:avLst/>
          </a:prstGeom>
          <a:noFill/>
          <a:ln w="12700">
            <a:noFill/>
            <a:miter lim="800000"/>
            <a:headEnd type="none" w="sm" len="sm"/>
            <a:tailEnd type="none" w="sm" len="sm"/>
          </a:ln>
        </p:spPr>
        <p:txBody>
          <a:bodyPr wrap="none" rtlCol="0">
            <a:spAutoFit/>
          </a:bodyPr>
          <a:lstStyle/>
          <a:p>
            <a:pPr marL="112713" indent="-112713"/>
            <a:r>
              <a:rPr lang="en-US" sz="3200" dirty="0">
                <a:solidFill>
                  <a:srgbClr val="0033CC"/>
                </a:solidFill>
                <a:latin typeface="Trebuchet MS" pitchFamily="34" charset="0"/>
              </a:rPr>
              <a:t>MYTH</a:t>
            </a:r>
          </a:p>
        </p:txBody>
      </p:sp>
      <p:pic>
        <p:nvPicPr>
          <p:cNvPr id="1027" name="Picture 3" descr="D:\Documents - Office PC\Documents - MSFC files\Art Projects\Mythbusters.jpeg"/>
          <p:cNvPicPr>
            <a:picLocks noChangeAspect="1" noChangeArrowheads="1"/>
          </p:cNvPicPr>
          <p:nvPr/>
        </p:nvPicPr>
        <p:blipFill>
          <a:blip r:embed="rId2" cstate="email">
            <a:clrChange>
              <a:clrFrom>
                <a:srgbClr val="2E9CFE"/>
              </a:clrFrom>
              <a:clrTo>
                <a:srgbClr val="2E9CFE">
                  <a:alpha val="0"/>
                </a:srgbClr>
              </a:clrTo>
            </a:clrChange>
          </a:blip>
          <a:srcRect/>
          <a:stretch>
            <a:fillRect/>
          </a:stretch>
        </p:blipFill>
        <p:spPr bwMode="auto">
          <a:xfrm>
            <a:off x="1920269" y="45757"/>
            <a:ext cx="2691607" cy="778898"/>
          </a:xfrm>
          <a:prstGeom prst="rect">
            <a:avLst/>
          </a:prstGeom>
          <a:noFill/>
        </p:spPr>
      </p:pic>
      <p:sp>
        <p:nvSpPr>
          <p:cNvPr id="8" name="TextBox 7"/>
          <p:cNvSpPr txBox="1"/>
          <p:nvPr/>
        </p:nvSpPr>
        <p:spPr bwMode="auto">
          <a:xfrm>
            <a:off x="1326816" y="1607520"/>
            <a:ext cx="2635658" cy="338554"/>
          </a:xfrm>
          <a:prstGeom prst="rect">
            <a:avLst/>
          </a:prstGeom>
          <a:noFill/>
          <a:ln w="12700">
            <a:noFill/>
            <a:miter lim="800000"/>
            <a:headEnd type="none" w="sm" len="sm"/>
            <a:tailEnd type="none" w="sm" len="sm"/>
          </a:ln>
        </p:spPr>
        <p:txBody>
          <a:bodyPr wrap="none" rtlCol="0">
            <a:spAutoFit/>
          </a:bodyPr>
          <a:lstStyle/>
          <a:p>
            <a:pPr marL="112713" indent="-112713"/>
            <a:r>
              <a:rPr lang="en-US" sz="1600" dirty="0">
                <a:solidFill>
                  <a:srgbClr val="0033CC"/>
                </a:solidFill>
                <a:latin typeface="Arial" charset="0"/>
              </a:rPr>
              <a:t>Standards stifle innovation</a:t>
            </a:r>
          </a:p>
        </p:txBody>
      </p:sp>
      <p:sp>
        <p:nvSpPr>
          <p:cNvPr id="9" name="TextBox 8"/>
          <p:cNvSpPr txBox="1"/>
          <p:nvPr/>
        </p:nvSpPr>
        <p:spPr bwMode="auto">
          <a:xfrm>
            <a:off x="2920611" y="1911100"/>
            <a:ext cx="1082156" cy="584775"/>
          </a:xfrm>
          <a:prstGeom prst="rect">
            <a:avLst/>
          </a:prstGeom>
          <a:noFill/>
          <a:ln w="12700">
            <a:noFill/>
            <a:miter lim="800000"/>
            <a:headEnd type="none" w="sm" len="sm"/>
            <a:tailEnd type="none" w="sm" len="sm"/>
          </a:ln>
        </p:spPr>
        <p:txBody>
          <a:bodyPr wrap="none" rtlCol="0">
            <a:spAutoFit/>
          </a:bodyPr>
          <a:lstStyle/>
          <a:p>
            <a:pPr marL="112713" indent="-112713"/>
            <a:r>
              <a:rPr lang="en-US" sz="3200" dirty="0">
                <a:solidFill>
                  <a:srgbClr val="0033CC"/>
                </a:solidFill>
                <a:latin typeface="Trebuchet MS" pitchFamily="34" charset="0"/>
              </a:rPr>
              <a:t>FACT</a:t>
            </a:r>
          </a:p>
        </p:txBody>
      </p:sp>
      <p:sp>
        <p:nvSpPr>
          <p:cNvPr id="10" name="TextBox 9"/>
          <p:cNvSpPr txBox="1"/>
          <p:nvPr/>
        </p:nvSpPr>
        <p:spPr bwMode="auto">
          <a:xfrm>
            <a:off x="36601" y="2442365"/>
            <a:ext cx="3874779" cy="1077218"/>
          </a:xfrm>
          <a:prstGeom prst="rect">
            <a:avLst/>
          </a:prstGeom>
          <a:noFill/>
          <a:ln w="12700">
            <a:noFill/>
            <a:miter lim="800000"/>
            <a:headEnd type="none" w="sm" len="sm"/>
            <a:tailEnd type="none" w="sm" len="sm"/>
          </a:ln>
        </p:spPr>
        <p:txBody>
          <a:bodyPr wrap="none" rtlCol="0">
            <a:spAutoFit/>
          </a:bodyPr>
          <a:lstStyle/>
          <a:p>
            <a:pPr marL="112713" indent="-112713" algn="r"/>
            <a:r>
              <a:rPr lang="en-US" sz="1600" dirty="0">
                <a:solidFill>
                  <a:srgbClr val="0033CC"/>
                </a:solidFill>
                <a:latin typeface="Arial" charset="0"/>
              </a:rPr>
              <a:t>CCSDS stimulates advanced technology</a:t>
            </a:r>
          </a:p>
          <a:p>
            <a:pPr marL="112713" indent="-112713" algn="r"/>
            <a:r>
              <a:rPr lang="en-US" sz="1600" dirty="0">
                <a:solidFill>
                  <a:srgbClr val="0033CC"/>
                </a:solidFill>
                <a:latin typeface="Arial" charset="0"/>
              </a:rPr>
              <a:t>by adopting, adapting, developing</a:t>
            </a:r>
          </a:p>
          <a:p>
            <a:pPr marL="112713" indent="-112713" algn="r"/>
            <a:r>
              <a:rPr lang="en-US" sz="1600" dirty="0">
                <a:solidFill>
                  <a:srgbClr val="0033CC"/>
                </a:solidFill>
                <a:latin typeface="Arial" charset="0"/>
              </a:rPr>
              <a:t>and solidifying innovations with</a:t>
            </a:r>
          </a:p>
          <a:p>
            <a:pPr marL="112713" indent="-112713" algn="r"/>
            <a:r>
              <a:rPr lang="en-US" sz="1600" dirty="0">
                <a:solidFill>
                  <a:srgbClr val="0033CC"/>
                </a:solidFill>
                <a:latin typeface="Arial" charset="0"/>
              </a:rPr>
              <a:t>exposure to a wider community</a:t>
            </a:r>
          </a:p>
        </p:txBody>
      </p:sp>
      <p:cxnSp>
        <p:nvCxnSpPr>
          <p:cNvPr id="12" name="Straight Connector 11"/>
          <p:cNvCxnSpPr/>
          <p:nvPr/>
        </p:nvCxnSpPr>
        <p:spPr bwMode="auto">
          <a:xfrm rot="10800000">
            <a:off x="1" y="1607520"/>
            <a:ext cx="3831351"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 name="Straight Connector 12"/>
          <p:cNvCxnSpPr/>
          <p:nvPr/>
        </p:nvCxnSpPr>
        <p:spPr bwMode="auto">
          <a:xfrm rot="10800000">
            <a:off x="1" y="2442365"/>
            <a:ext cx="3831351"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4" name="TextBox 13"/>
          <p:cNvSpPr txBox="1"/>
          <p:nvPr/>
        </p:nvSpPr>
        <p:spPr bwMode="auto">
          <a:xfrm>
            <a:off x="3831350" y="3884370"/>
            <a:ext cx="1218603" cy="584775"/>
          </a:xfrm>
          <a:prstGeom prst="rect">
            <a:avLst/>
          </a:prstGeom>
          <a:noFill/>
          <a:ln w="12700">
            <a:noFill/>
            <a:miter lim="800000"/>
            <a:headEnd type="none" w="sm" len="sm"/>
            <a:tailEnd type="none" w="sm" len="sm"/>
          </a:ln>
        </p:spPr>
        <p:txBody>
          <a:bodyPr wrap="none" rtlCol="0">
            <a:spAutoFit/>
          </a:bodyPr>
          <a:lstStyle/>
          <a:p>
            <a:pPr marL="112713" indent="-112713"/>
            <a:r>
              <a:rPr lang="en-US" sz="3200" dirty="0">
                <a:solidFill>
                  <a:srgbClr val="0033CC"/>
                </a:solidFill>
                <a:latin typeface="Trebuchet MS" pitchFamily="34" charset="0"/>
              </a:rPr>
              <a:t>MYTH</a:t>
            </a:r>
          </a:p>
        </p:txBody>
      </p:sp>
      <p:sp>
        <p:nvSpPr>
          <p:cNvPr id="15" name="TextBox 14"/>
          <p:cNvSpPr txBox="1"/>
          <p:nvPr/>
        </p:nvSpPr>
        <p:spPr bwMode="auto">
          <a:xfrm>
            <a:off x="1991570" y="4415635"/>
            <a:ext cx="3113353" cy="338554"/>
          </a:xfrm>
          <a:prstGeom prst="rect">
            <a:avLst/>
          </a:prstGeom>
          <a:noFill/>
          <a:ln w="12700">
            <a:noFill/>
            <a:miter lim="800000"/>
            <a:headEnd type="none" w="sm" len="sm"/>
            <a:tailEnd type="none" w="sm" len="sm"/>
          </a:ln>
        </p:spPr>
        <p:txBody>
          <a:bodyPr wrap="none" rtlCol="0">
            <a:spAutoFit/>
          </a:bodyPr>
          <a:lstStyle/>
          <a:p>
            <a:pPr marL="112713" indent="-112713"/>
            <a:r>
              <a:rPr lang="en-US" sz="1600" dirty="0">
                <a:solidFill>
                  <a:srgbClr val="0033CC"/>
                </a:solidFill>
                <a:latin typeface="Arial" charset="0"/>
              </a:rPr>
              <a:t>Standards delay implementation</a:t>
            </a:r>
          </a:p>
        </p:txBody>
      </p:sp>
      <p:sp>
        <p:nvSpPr>
          <p:cNvPr id="16" name="TextBox 15"/>
          <p:cNvSpPr txBox="1"/>
          <p:nvPr/>
        </p:nvSpPr>
        <p:spPr bwMode="auto">
          <a:xfrm>
            <a:off x="3983140" y="4719215"/>
            <a:ext cx="1082156" cy="584775"/>
          </a:xfrm>
          <a:prstGeom prst="rect">
            <a:avLst/>
          </a:prstGeom>
          <a:noFill/>
          <a:ln w="12700">
            <a:noFill/>
            <a:miter lim="800000"/>
            <a:headEnd type="none" w="sm" len="sm"/>
            <a:tailEnd type="none" w="sm" len="sm"/>
          </a:ln>
        </p:spPr>
        <p:txBody>
          <a:bodyPr wrap="none" rtlCol="0">
            <a:spAutoFit/>
          </a:bodyPr>
          <a:lstStyle/>
          <a:p>
            <a:pPr marL="112713" indent="-112713"/>
            <a:r>
              <a:rPr lang="en-US" sz="3200" dirty="0">
                <a:solidFill>
                  <a:srgbClr val="0033CC"/>
                </a:solidFill>
                <a:latin typeface="Trebuchet MS" pitchFamily="34" charset="0"/>
              </a:rPr>
              <a:t>FACT</a:t>
            </a:r>
          </a:p>
        </p:txBody>
      </p:sp>
      <p:sp>
        <p:nvSpPr>
          <p:cNvPr id="17" name="TextBox 16"/>
          <p:cNvSpPr txBox="1"/>
          <p:nvPr/>
        </p:nvSpPr>
        <p:spPr bwMode="auto">
          <a:xfrm>
            <a:off x="1268215" y="5250480"/>
            <a:ext cx="3705694" cy="1077218"/>
          </a:xfrm>
          <a:prstGeom prst="rect">
            <a:avLst/>
          </a:prstGeom>
          <a:noFill/>
          <a:ln w="12700">
            <a:noFill/>
            <a:miter lim="800000"/>
            <a:headEnd type="none" w="sm" len="sm"/>
            <a:tailEnd type="none" w="sm" len="sm"/>
          </a:ln>
        </p:spPr>
        <p:txBody>
          <a:bodyPr wrap="none" rtlCol="0">
            <a:spAutoFit/>
          </a:bodyPr>
          <a:lstStyle/>
          <a:p>
            <a:pPr marL="112713" indent="-112713" algn="r"/>
            <a:r>
              <a:rPr lang="en-US" sz="1600" dirty="0">
                <a:solidFill>
                  <a:srgbClr val="0033CC"/>
                </a:solidFill>
                <a:latin typeface="Arial" charset="0"/>
              </a:rPr>
              <a:t>Not if the innovation is brought into the</a:t>
            </a:r>
          </a:p>
          <a:p>
            <a:pPr marL="112713" indent="-112713" algn="r"/>
            <a:r>
              <a:rPr lang="en-US" sz="1600" dirty="0">
                <a:solidFill>
                  <a:srgbClr val="0033CC"/>
                </a:solidFill>
                <a:latin typeface="Arial" charset="0"/>
              </a:rPr>
              <a:t>standards process early.  Delays result</a:t>
            </a:r>
          </a:p>
          <a:p>
            <a:pPr marL="112713" indent="-112713" algn="r"/>
            <a:r>
              <a:rPr lang="en-US" sz="1600" dirty="0">
                <a:solidFill>
                  <a:srgbClr val="0033CC"/>
                </a:solidFill>
                <a:latin typeface="Arial" charset="0"/>
              </a:rPr>
              <a:t>from reluctance to standardize,</a:t>
            </a:r>
          </a:p>
          <a:p>
            <a:pPr marL="112713" indent="-112713" algn="r"/>
            <a:r>
              <a:rPr lang="en-US" sz="1600" dirty="0">
                <a:solidFill>
                  <a:srgbClr val="0033CC"/>
                </a:solidFill>
                <a:latin typeface="Arial" charset="0"/>
              </a:rPr>
              <a:t>not from standardization</a:t>
            </a:r>
          </a:p>
        </p:txBody>
      </p:sp>
      <p:cxnSp>
        <p:nvCxnSpPr>
          <p:cNvPr id="18" name="Straight Connector 17"/>
          <p:cNvCxnSpPr/>
          <p:nvPr/>
        </p:nvCxnSpPr>
        <p:spPr bwMode="auto">
          <a:xfrm rot="10800000">
            <a:off x="0" y="4415635"/>
            <a:ext cx="489388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p:cNvCxnSpPr/>
          <p:nvPr/>
        </p:nvCxnSpPr>
        <p:spPr bwMode="auto">
          <a:xfrm rot="10800000">
            <a:off x="0" y="5250480"/>
            <a:ext cx="489388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3" name="TextBox 22"/>
          <p:cNvSpPr txBox="1"/>
          <p:nvPr/>
        </p:nvSpPr>
        <p:spPr bwMode="auto">
          <a:xfrm>
            <a:off x="4846317" y="1143025"/>
            <a:ext cx="3964841" cy="2352745"/>
          </a:xfrm>
          <a:prstGeom prst="rect">
            <a:avLst/>
          </a:prstGeom>
          <a:noFill/>
          <a:ln w="12700">
            <a:noFill/>
            <a:miter lim="800000"/>
            <a:headEnd type="none" w="sm" len="sm"/>
            <a:tailEnd type="none" w="sm" len="sm"/>
          </a:ln>
        </p:spPr>
        <p:txBody>
          <a:bodyPr wrap="square" rtlCol="0">
            <a:noAutofit/>
          </a:bodyPr>
          <a:lstStyle/>
          <a:p>
            <a:pPr marL="1588" indent="-1588"/>
            <a:r>
              <a:rPr lang="en-US" sz="1600" dirty="0">
                <a:solidFill>
                  <a:srgbClr val="0033CC"/>
                </a:solidFill>
                <a:latin typeface="Arial" charset="0"/>
              </a:rPr>
              <a:t>When an innovative technology is rapidly brought to the standards community, it is vetted with a larger user base, facilitating widespread adoption of innovative technology.</a:t>
            </a:r>
          </a:p>
          <a:p>
            <a:pPr marL="1588" indent="-1588"/>
            <a:endParaRPr lang="en-US" sz="1600" dirty="0">
              <a:solidFill>
                <a:srgbClr val="0033CC"/>
              </a:solidFill>
              <a:latin typeface="Arial" charset="0"/>
            </a:endParaRPr>
          </a:p>
          <a:p>
            <a:pPr marL="1588" indent="-1588"/>
            <a:r>
              <a:rPr lang="en-US" sz="1600" dirty="0">
                <a:solidFill>
                  <a:srgbClr val="0033CC"/>
                </a:solidFill>
                <a:latin typeface="Arial" charset="0"/>
              </a:rPr>
              <a:t>This </a:t>
            </a:r>
            <a:r>
              <a:rPr lang="en-US" sz="1600" b="1" u="sng" dirty="0">
                <a:solidFill>
                  <a:srgbClr val="0033CC"/>
                </a:solidFill>
                <a:latin typeface="Arial" charset="0"/>
              </a:rPr>
              <a:t>reduces the risk </a:t>
            </a:r>
            <a:r>
              <a:rPr lang="en-US" sz="1600" dirty="0">
                <a:solidFill>
                  <a:srgbClr val="0033CC"/>
                </a:solidFill>
                <a:latin typeface="Arial" charset="0"/>
              </a:rPr>
              <a:t>of new technology with “more eyes on the problem.”</a:t>
            </a:r>
          </a:p>
          <a:p>
            <a:pPr marL="112713" indent="-112713"/>
            <a:endParaRPr lang="en-US" sz="1600" dirty="0">
              <a:solidFill>
                <a:srgbClr val="0033CC"/>
              </a:solidFill>
              <a:latin typeface="Arial" charset="0"/>
            </a:endParaRPr>
          </a:p>
        </p:txBody>
      </p:sp>
      <p:sp>
        <p:nvSpPr>
          <p:cNvPr id="38" name="TextBox 37"/>
          <p:cNvSpPr txBox="1"/>
          <p:nvPr/>
        </p:nvSpPr>
        <p:spPr bwMode="auto">
          <a:xfrm>
            <a:off x="5760707" y="3520439"/>
            <a:ext cx="3233329" cy="3017487"/>
          </a:xfrm>
          <a:prstGeom prst="rect">
            <a:avLst/>
          </a:prstGeom>
          <a:noFill/>
          <a:ln w="12700">
            <a:noFill/>
            <a:miter lim="800000"/>
            <a:headEnd type="none" w="sm" len="sm"/>
            <a:tailEnd type="none" w="sm" len="sm"/>
          </a:ln>
        </p:spPr>
        <p:txBody>
          <a:bodyPr wrap="square" rtlCol="0">
            <a:noAutofit/>
          </a:bodyPr>
          <a:lstStyle/>
          <a:p>
            <a:pPr marL="1588" indent="-1588"/>
            <a:r>
              <a:rPr lang="en-US" sz="1600" dirty="0">
                <a:solidFill>
                  <a:srgbClr val="0033CC"/>
                </a:solidFill>
                <a:latin typeface="Arial" charset="0"/>
              </a:rPr>
              <a:t>This </a:t>
            </a:r>
            <a:r>
              <a:rPr lang="en-US" sz="1600" b="1" u="sng" dirty="0">
                <a:solidFill>
                  <a:srgbClr val="0033CC"/>
                </a:solidFill>
                <a:latin typeface="Arial" charset="0"/>
              </a:rPr>
              <a:t>spreads the cost </a:t>
            </a:r>
            <a:r>
              <a:rPr lang="en-US" sz="1600" dirty="0">
                <a:solidFill>
                  <a:srgbClr val="0033CC"/>
                </a:solidFill>
                <a:latin typeface="Arial" charset="0"/>
              </a:rPr>
              <a:t>of technology development over a larger user base.</a:t>
            </a:r>
          </a:p>
          <a:p>
            <a:pPr marL="1588" indent="-1588"/>
            <a:endParaRPr lang="en-US" sz="1600" dirty="0">
              <a:solidFill>
                <a:srgbClr val="0033CC"/>
              </a:solidFill>
              <a:latin typeface="Arial" charset="0"/>
            </a:endParaRPr>
          </a:p>
          <a:p>
            <a:pPr marL="1588" indent="-1588"/>
            <a:r>
              <a:rPr lang="en-US" sz="1600" dirty="0">
                <a:solidFill>
                  <a:srgbClr val="0033CC"/>
                </a:solidFill>
                <a:latin typeface="Arial" charset="0"/>
              </a:rPr>
              <a:t>This </a:t>
            </a:r>
            <a:r>
              <a:rPr lang="en-US" sz="1600" b="1" u="sng" dirty="0">
                <a:solidFill>
                  <a:srgbClr val="0033CC"/>
                </a:solidFill>
                <a:latin typeface="Arial" charset="0"/>
              </a:rPr>
              <a:t>enables joint missions</a:t>
            </a:r>
            <a:r>
              <a:rPr lang="en-US" sz="1600" dirty="0">
                <a:solidFill>
                  <a:srgbClr val="0033CC"/>
                </a:solidFill>
                <a:latin typeface="Arial" charset="0"/>
              </a:rPr>
              <a:t>, for cost sharing and increased capabilities.</a:t>
            </a:r>
          </a:p>
          <a:p>
            <a:pPr marL="1588" indent="-1588"/>
            <a:endParaRPr lang="en-US" sz="1600" dirty="0">
              <a:solidFill>
                <a:srgbClr val="0033CC"/>
              </a:solidFill>
              <a:latin typeface="Arial" charset="0"/>
            </a:endParaRPr>
          </a:p>
          <a:p>
            <a:pPr marL="1588" indent="-1588"/>
            <a:r>
              <a:rPr lang="en-US" sz="1600" dirty="0">
                <a:solidFill>
                  <a:srgbClr val="0033CC"/>
                </a:solidFill>
                <a:latin typeface="Arial" charset="0"/>
              </a:rPr>
              <a:t>This </a:t>
            </a:r>
            <a:r>
              <a:rPr lang="en-US" sz="1600" b="1" u="sng" dirty="0">
                <a:solidFill>
                  <a:srgbClr val="0033CC"/>
                </a:solidFill>
                <a:latin typeface="Arial" charset="0"/>
              </a:rPr>
              <a:t>improves operations</a:t>
            </a:r>
            <a:r>
              <a:rPr lang="en-US" sz="1600" dirty="0">
                <a:solidFill>
                  <a:srgbClr val="0033CC"/>
                </a:solidFill>
                <a:latin typeface="Arial" charset="0"/>
              </a:rPr>
              <a:t>, </a:t>
            </a:r>
          </a:p>
          <a:p>
            <a:pPr marL="1588" indent="-1588"/>
            <a:r>
              <a:rPr lang="en-US" sz="1600" dirty="0">
                <a:solidFill>
                  <a:srgbClr val="0033CC"/>
                </a:solidFill>
                <a:latin typeface="Arial" charset="0"/>
              </a:rPr>
              <a:t>with familiar interfaces and more options for contingency recovery.</a:t>
            </a:r>
          </a:p>
          <a:p>
            <a:pPr marL="112713" indent="-112713"/>
            <a:endParaRPr lang="en-US" sz="1600" dirty="0">
              <a:solidFill>
                <a:srgbClr val="0033CC"/>
              </a:solidFill>
              <a:latin typeface="Arial" charset="0"/>
            </a:endParaRPr>
          </a:p>
        </p:txBody>
      </p:sp>
    </p:spTree>
    <p:extLst>
      <p:ext uri="{BB962C8B-B14F-4D97-AF65-F5344CB8AC3E}">
        <p14:creationId xmlns:p14="http://schemas.microsoft.com/office/powerpoint/2010/main" val="3604568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0" descr="world map - green.jpg"/>
          <p:cNvPicPr>
            <a:picLocks noChangeAspect="1"/>
          </p:cNvPicPr>
          <p:nvPr/>
        </p:nvPicPr>
        <p:blipFill>
          <a:blip r:embed="rId3" cstate="print">
            <a:lum bright="10000"/>
          </a:blip>
          <a:srcRect b="31131"/>
          <a:stretch>
            <a:fillRect/>
          </a:stretch>
        </p:blipFill>
        <p:spPr bwMode="auto">
          <a:xfrm>
            <a:off x="0" y="4152900"/>
            <a:ext cx="7915275" cy="2705100"/>
          </a:xfrm>
          <a:prstGeom prst="rect">
            <a:avLst/>
          </a:prstGeom>
          <a:noFill/>
          <a:ln w="9525">
            <a:noFill/>
            <a:miter lim="800000"/>
            <a:headEnd/>
            <a:tailEnd/>
          </a:ln>
        </p:spPr>
      </p:pic>
      <p:sp>
        <p:nvSpPr>
          <p:cNvPr id="5122" name="Content Placeholder 3"/>
          <p:cNvSpPr>
            <a:spLocks noGrp="1"/>
          </p:cNvSpPr>
          <p:nvPr>
            <p:ph idx="1"/>
          </p:nvPr>
        </p:nvSpPr>
        <p:spPr bwMode="auto">
          <a:xfrm>
            <a:off x="274638" y="862013"/>
            <a:ext cx="8426450" cy="5202237"/>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2400" dirty="0"/>
              <a:t>CCSDS – An Agency-Led International Committee</a:t>
            </a:r>
          </a:p>
          <a:p>
            <a:pPr lvl="1">
              <a:spcBef>
                <a:spcPct val="0"/>
              </a:spcBef>
            </a:pPr>
            <a:r>
              <a:rPr lang="en-US" sz="2000" dirty="0"/>
              <a:t>Currently 11 Member agencies</a:t>
            </a:r>
          </a:p>
          <a:p>
            <a:pPr lvl="1">
              <a:spcBef>
                <a:spcPct val="0"/>
              </a:spcBef>
            </a:pPr>
            <a:r>
              <a:rPr lang="en-US" sz="2000" dirty="0"/>
              <a:t>Currently 33 Observer Agencies</a:t>
            </a:r>
          </a:p>
          <a:p>
            <a:pPr lvl="1">
              <a:spcBef>
                <a:spcPct val="0"/>
              </a:spcBef>
            </a:pPr>
            <a:r>
              <a:rPr lang="en-US" sz="2000" dirty="0"/>
              <a:t>Agencies represent 30 nations (and 3 European orgs)</a:t>
            </a:r>
          </a:p>
          <a:p>
            <a:pPr lvl="1">
              <a:spcBef>
                <a:spcPct val="0"/>
              </a:spcBef>
            </a:pPr>
            <a:r>
              <a:rPr lang="en-US" sz="2000" dirty="0"/>
              <a:t>Currently 139 Commercial Associates</a:t>
            </a:r>
          </a:p>
          <a:p>
            <a:pPr lvl="1">
              <a:spcBef>
                <a:spcPct val="0"/>
              </a:spcBef>
            </a:pPr>
            <a:r>
              <a:rPr lang="en-US" sz="2000" dirty="0"/>
              <a:t>~170-190 attendees at Spring/Fall meetings</a:t>
            </a:r>
          </a:p>
          <a:p>
            <a:pPr>
              <a:spcBef>
                <a:spcPct val="0"/>
              </a:spcBef>
            </a:pPr>
            <a:r>
              <a:rPr lang="en-US" sz="2400" dirty="0"/>
              <a:t>Also functions as an ISO Subcommittee</a:t>
            </a:r>
          </a:p>
          <a:p>
            <a:pPr lvl="1">
              <a:spcBef>
                <a:spcPct val="0"/>
              </a:spcBef>
            </a:pPr>
            <a:r>
              <a:rPr lang="en-US" sz="2000" dirty="0"/>
              <a:t>TC20/SC13 - Space Data &amp; Info Transfer Systems </a:t>
            </a:r>
          </a:p>
          <a:p>
            <a:pPr lvl="1">
              <a:spcBef>
                <a:spcPct val="0"/>
              </a:spcBef>
            </a:pPr>
            <a:r>
              <a:rPr lang="en-US" sz="2000" dirty="0"/>
              <a:t>Represents </a:t>
            </a:r>
            <a:r>
              <a:rPr lang="en-US" sz="2000" dirty="0">
                <a:hlinkClick r:id="rId4"/>
              </a:rPr>
              <a:t>24 nations</a:t>
            </a:r>
            <a:endParaRPr lang="en-US" sz="2000" dirty="0"/>
          </a:p>
        </p:txBody>
      </p:sp>
      <p:sp>
        <p:nvSpPr>
          <p:cNvPr id="5125" name="Oval 9"/>
          <p:cNvSpPr>
            <a:spLocks noChangeArrowheads="1"/>
          </p:cNvSpPr>
          <p:nvPr/>
        </p:nvSpPr>
        <p:spPr bwMode="auto">
          <a:xfrm rot="-5400000">
            <a:off x="4886535" y="2797749"/>
            <a:ext cx="5864981" cy="2133600"/>
          </a:xfrm>
          <a:prstGeom prst="ellipse">
            <a:avLst/>
          </a:prstGeom>
          <a:solidFill>
            <a:srgbClr val="E1CE5D">
              <a:alpha val="65097"/>
            </a:srgbClr>
          </a:solidFill>
          <a:ln w="12700" algn="ctr">
            <a:noFill/>
            <a:round/>
            <a:headEnd type="none" w="sm" len="sm"/>
            <a:tailEnd type="none" w="sm" len="sm"/>
          </a:ln>
        </p:spPr>
        <p:txBody>
          <a:bodyPr/>
          <a:lstStyle/>
          <a:p>
            <a:endParaRPr lang="en-US"/>
          </a:p>
        </p:txBody>
      </p:sp>
      <p:sp>
        <p:nvSpPr>
          <p:cNvPr id="7" name="Title 2"/>
          <p:cNvSpPr>
            <a:spLocks noGrp="1"/>
          </p:cNvSpPr>
          <p:nvPr>
            <p:ph type="title"/>
          </p:nvPr>
        </p:nvSpPr>
        <p:spPr bwMode="auto">
          <a:xfrm>
            <a:off x="457200" y="274638"/>
            <a:ext cx="8234363" cy="5508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a:t>CCSDS Overview - Participation</a:t>
            </a:r>
          </a:p>
        </p:txBody>
      </p:sp>
      <p:sp>
        <p:nvSpPr>
          <p:cNvPr id="2" name="Slide Number Placeholder 1"/>
          <p:cNvSpPr>
            <a:spLocks noGrp="1"/>
          </p:cNvSpPr>
          <p:nvPr>
            <p:ph type="sldNum" sz="quarter" idx="10"/>
          </p:nvPr>
        </p:nvSpPr>
        <p:spPr/>
        <p:txBody>
          <a:bodyPr/>
          <a:lstStyle/>
          <a:p>
            <a:pPr>
              <a:defRPr/>
            </a:pPr>
            <a:fld id="{2CBAD3A8-59E3-4690-A349-85B23DA13756}" type="slidenum">
              <a:rPr lang="en-US"/>
              <a:pPr>
                <a:defRPr/>
              </a:pPr>
              <a:t>7</a:t>
            </a:fld>
            <a:endParaRPr lang="en-US" dirty="0"/>
          </a:p>
        </p:txBody>
      </p:sp>
      <p:grpSp>
        <p:nvGrpSpPr>
          <p:cNvPr id="54" name="Group 53"/>
          <p:cNvGrpSpPr/>
          <p:nvPr/>
        </p:nvGrpSpPr>
        <p:grpSpPr>
          <a:xfrm>
            <a:off x="6628711" y="859673"/>
            <a:ext cx="2397170" cy="5889054"/>
            <a:chOff x="6612533" y="959323"/>
            <a:chExt cx="2397170" cy="5889054"/>
          </a:xfrm>
        </p:grpSpPr>
        <p:sp>
          <p:nvSpPr>
            <p:cNvPr id="5128" name="Text Box 70"/>
            <p:cNvSpPr txBox="1">
              <a:spLocks noChangeArrowheads="1"/>
            </p:cNvSpPr>
            <p:nvPr/>
          </p:nvSpPr>
          <p:spPr bwMode="auto">
            <a:xfrm>
              <a:off x="7558728" y="1216066"/>
              <a:ext cx="1450975" cy="5632311"/>
            </a:xfrm>
            <a:prstGeom prst="rect">
              <a:avLst/>
            </a:prstGeom>
            <a:noFill/>
            <a:ln w="12700">
              <a:noFill/>
              <a:miter lim="800000"/>
              <a:headEnd type="none" w="sm" len="sm"/>
              <a:tailEnd type="none" w="sm" len="sm"/>
            </a:ln>
          </p:spPr>
          <p:txBody>
            <a:bodyPr>
              <a:spAutoFit/>
            </a:bodyPr>
            <a:lstStyle/>
            <a:p>
              <a:r>
                <a:rPr lang="en-US" sz="1000" dirty="0">
                  <a:solidFill>
                    <a:srgbClr val="0000FF"/>
                  </a:solidFill>
                  <a:latin typeface="Arial" charset="0"/>
                </a:rPr>
                <a:t>OBSERVER</a:t>
              </a:r>
            </a:p>
            <a:p>
              <a:r>
                <a:rPr lang="en-US" sz="1000" dirty="0">
                  <a:solidFill>
                    <a:srgbClr val="0000FF"/>
                  </a:solidFill>
                  <a:latin typeface="Arial" charset="0"/>
                </a:rPr>
                <a:t>AGENCIES</a:t>
              </a:r>
            </a:p>
            <a:p>
              <a:endParaRPr lang="en-US" sz="1000" dirty="0">
                <a:solidFill>
                  <a:srgbClr val="0000FF"/>
                </a:solidFill>
                <a:latin typeface="Arial" charset="0"/>
              </a:endParaRPr>
            </a:p>
            <a:p>
              <a:r>
                <a:rPr lang="en-US" sz="1000" dirty="0">
                  <a:solidFill>
                    <a:srgbClr val="0000FF"/>
                  </a:solidFill>
                  <a:latin typeface="Arial" charset="0"/>
                </a:rPr>
                <a:t>ASA/Austria</a:t>
              </a:r>
            </a:p>
            <a:p>
              <a:r>
                <a:rPr lang="en-US" sz="1000" dirty="0">
                  <a:solidFill>
                    <a:srgbClr val="0000FF"/>
                  </a:solidFill>
                  <a:latin typeface="Arial" charset="0"/>
                </a:rPr>
                <a:t>BFSPO/Belgium</a:t>
              </a:r>
            </a:p>
            <a:p>
              <a:r>
                <a:rPr lang="en-US" sz="1000" dirty="0">
                  <a:solidFill>
                    <a:srgbClr val="0000FF"/>
                  </a:solidFill>
                  <a:latin typeface="Arial" charset="0"/>
                </a:rPr>
                <a:t>CAS/China</a:t>
              </a:r>
            </a:p>
            <a:p>
              <a:r>
                <a:rPr lang="en-US" sz="1000" dirty="0">
                  <a:solidFill>
                    <a:srgbClr val="0000FF"/>
                  </a:solidFill>
                  <a:latin typeface="Arial" charset="0"/>
                </a:rPr>
                <a:t>CAST/China</a:t>
              </a:r>
            </a:p>
            <a:p>
              <a:r>
                <a:rPr lang="en-US" sz="1000" dirty="0">
                  <a:solidFill>
                    <a:srgbClr val="0000FF"/>
                  </a:solidFill>
                  <a:latin typeface="Arial" charset="0"/>
                </a:rPr>
                <a:t>CLTC/China</a:t>
              </a:r>
            </a:p>
            <a:p>
              <a:r>
                <a:rPr lang="en-US" sz="1000" dirty="0">
                  <a:solidFill>
                    <a:srgbClr val="0000FF"/>
                  </a:solidFill>
                  <a:latin typeface="Arial" charset="0"/>
                </a:rPr>
                <a:t>CSIRO/Australia</a:t>
              </a:r>
            </a:p>
            <a:p>
              <a:r>
                <a:rPr lang="en-US" sz="1000" dirty="0">
                  <a:solidFill>
                    <a:srgbClr val="0000FF"/>
                  </a:solidFill>
                  <a:latin typeface="Arial" charset="0"/>
                </a:rPr>
                <a:t>DCTA/Brazil</a:t>
              </a:r>
            </a:p>
            <a:p>
              <a:r>
                <a:rPr lang="en-US" sz="1000" dirty="0">
                  <a:solidFill>
                    <a:srgbClr val="0000FF"/>
                  </a:solidFill>
                  <a:latin typeface="Arial" charset="0"/>
                </a:rPr>
                <a:t>DNSC/Denmark</a:t>
              </a:r>
            </a:p>
            <a:p>
              <a:r>
                <a:rPr lang="en-US" sz="1000" dirty="0" err="1">
                  <a:solidFill>
                    <a:srgbClr val="0000FF"/>
                  </a:solidFill>
                  <a:latin typeface="Arial" charset="0"/>
                </a:rPr>
                <a:t>EgSA</a:t>
              </a:r>
              <a:r>
                <a:rPr lang="en-US" sz="1000" dirty="0">
                  <a:solidFill>
                    <a:srgbClr val="0000FF"/>
                  </a:solidFill>
                  <a:latin typeface="Arial" charset="0"/>
                </a:rPr>
                <a:t> (Egypt)</a:t>
              </a:r>
            </a:p>
            <a:p>
              <a:r>
                <a:rPr lang="en-US" sz="1000" dirty="0">
                  <a:solidFill>
                    <a:srgbClr val="0000FF"/>
                  </a:solidFill>
                  <a:latin typeface="Arial" charset="0"/>
                </a:rPr>
                <a:t>ETRI/Korea</a:t>
              </a:r>
            </a:p>
            <a:p>
              <a:r>
                <a:rPr lang="en-US" sz="1000" dirty="0">
                  <a:solidFill>
                    <a:srgbClr val="0000FF"/>
                  </a:solidFill>
                  <a:latin typeface="Arial" charset="0"/>
                </a:rPr>
                <a:t>EUMETSAT/Europe</a:t>
              </a:r>
            </a:p>
            <a:p>
              <a:r>
                <a:rPr lang="en-US" sz="1000" dirty="0">
                  <a:solidFill>
                    <a:srgbClr val="0000FF"/>
                  </a:solidFill>
                  <a:latin typeface="Arial" charset="0"/>
                </a:rPr>
                <a:t>EUTELSAT/Europe</a:t>
              </a:r>
            </a:p>
            <a:p>
              <a:r>
                <a:rPr lang="en-US" sz="1000" dirty="0">
                  <a:solidFill>
                    <a:srgbClr val="0000FF"/>
                  </a:solidFill>
                  <a:latin typeface="Arial" charset="0"/>
                </a:rPr>
                <a:t>GISTDA/Thailand</a:t>
              </a:r>
            </a:p>
            <a:p>
              <a:r>
                <a:rPr lang="en-US" sz="1000" dirty="0">
                  <a:solidFill>
                    <a:srgbClr val="0000FF"/>
                  </a:solidFill>
                  <a:latin typeface="Arial" charset="0"/>
                </a:rPr>
                <a:t>HNSC/Greece</a:t>
              </a:r>
            </a:p>
            <a:p>
              <a:r>
                <a:rPr lang="en-US" sz="1000" dirty="0">
                  <a:solidFill>
                    <a:srgbClr val="0000FF"/>
                  </a:solidFill>
                  <a:latin typeface="Arial" charset="0"/>
                </a:rPr>
                <a:t>IKI/Russia</a:t>
              </a:r>
            </a:p>
            <a:p>
              <a:r>
                <a:rPr lang="en-US" sz="1000" dirty="0">
                  <a:solidFill>
                    <a:srgbClr val="0000FF"/>
                  </a:solidFill>
                  <a:latin typeface="Arial" charset="0"/>
                </a:rPr>
                <a:t>ISTRAC/India</a:t>
              </a:r>
            </a:p>
            <a:p>
              <a:r>
                <a:rPr lang="en-US" sz="1000" dirty="0">
                  <a:solidFill>
                    <a:srgbClr val="0000FF"/>
                  </a:solidFill>
                  <a:latin typeface="Arial" charset="0"/>
                </a:rPr>
                <a:t>KARI/Korea</a:t>
              </a:r>
            </a:p>
            <a:p>
              <a:r>
                <a:rPr lang="en-US" sz="1000" dirty="0">
                  <a:solidFill>
                    <a:srgbClr val="0000FF"/>
                  </a:solidFill>
                  <a:latin typeface="Arial" charset="0"/>
                </a:rPr>
                <a:t>KFKI/Hungary</a:t>
              </a:r>
            </a:p>
            <a:p>
              <a:r>
                <a:rPr lang="en-US" sz="1000" dirty="0">
                  <a:solidFill>
                    <a:srgbClr val="0000FF"/>
                  </a:solidFill>
                  <a:latin typeface="Arial" charset="0"/>
                </a:rPr>
                <a:t>MBRSC/UAE</a:t>
              </a:r>
            </a:p>
            <a:p>
              <a:r>
                <a:rPr lang="en-US" sz="1000" dirty="0">
                  <a:solidFill>
                    <a:srgbClr val="0000FF"/>
                  </a:solidFill>
                  <a:latin typeface="Arial" charset="0"/>
                </a:rPr>
                <a:t>MOC/Israel</a:t>
              </a:r>
            </a:p>
            <a:p>
              <a:r>
                <a:rPr lang="en-US" sz="1000" dirty="0">
                  <a:solidFill>
                    <a:srgbClr val="0000FF"/>
                  </a:solidFill>
                  <a:latin typeface="Arial" charset="0"/>
                </a:rPr>
                <a:t>NCST/USA</a:t>
              </a:r>
            </a:p>
            <a:p>
              <a:r>
                <a:rPr lang="en-US" sz="1000" dirty="0">
                  <a:solidFill>
                    <a:srgbClr val="0000FF"/>
                  </a:solidFill>
                  <a:latin typeface="Arial" charset="0"/>
                </a:rPr>
                <a:t>NICT/Japan</a:t>
              </a:r>
            </a:p>
            <a:p>
              <a:r>
                <a:rPr lang="en-US" sz="1000" dirty="0">
                  <a:solidFill>
                    <a:srgbClr val="0000FF"/>
                  </a:solidFill>
                  <a:latin typeface="Arial" charset="0"/>
                </a:rPr>
                <a:t>NOAA/USA</a:t>
              </a:r>
            </a:p>
            <a:p>
              <a:r>
                <a:rPr lang="en-US" sz="1000" dirty="0">
                  <a:solidFill>
                    <a:srgbClr val="0000FF"/>
                  </a:solidFill>
                  <a:latin typeface="Arial" charset="0"/>
                </a:rPr>
                <a:t>NSARK/Kazakhstan</a:t>
              </a:r>
            </a:p>
            <a:p>
              <a:r>
                <a:rPr lang="en-US" sz="1000" dirty="0">
                  <a:solidFill>
                    <a:srgbClr val="0000FF"/>
                  </a:solidFill>
                  <a:latin typeface="Arial" charset="0"/>
                </a:rPr>
                <a:t>NSO/Netherlands</a:t>
              </a:r>
            </a:p>
            <a:p>
              <a:r>
                <a:rPr lang="en-US" sz="1000" dirty="0">
                  <a:solidFill>
                    <a:srgbClr val="0000FF"/>
                  </a:solidFill>
                  <a:latin typeface="Arial" charset="0"/>
                </a:rPr>
                <a:t>SANSA/South Africa</a:t>
              </a:r>
            </a:p>
            <a:p>
              <a:r>
                <a:rPr lang="en-US" sz="1000" dirty="0">
                  <a:solidFill>
                    <a:srgbClr val="0000FF"/>
                  </a:solidFill>
                  <a:latin typeface="Arial" charset="0"/>
                </a:rPr>
                <a:t>SSC/Sweden</a:t>
              </a:r>
            </a:p>
            <a:p>
              <a:r>
                <a:rPr lang="en-US" sz="1000" dirty="0">
                  <a:solidFill>
                    <a:srgbClr val="0000FF"/>
                  </a:solidFill>
                  <a:latin typeface="Arial" charset="0"/>
                </a:rPr>
                <a:t>SSO/Switzerland</a:t>
              </a:r>
            </a:p>
            <a:p>
              <a:r>
                <a:rPr lang="en-US" sz="1000" dirty="0">
                  <a:solidFill>
                    <a:srgbClr val="0000FF"/>
                  </a:solidFill>
                  <a:latin typeface="Arial" charset="0"/>
                </a:rPr>
                <a:t>SUPARCO/Pakistan</a:t>
              </a:r>
            </a:p>
            <a:p>
              <a:r>
                <a:rPr lang="en-US" sz="1000" dirty="0">
                  <a:solidFill>
                    <a:srgbClr val="0000FF"/>
                  </a:solidFill>
                  <a:latin typeface="Arial" charset="0"/>
                </a:rPr>
                <a:t>TASA/Taiwan</a:t>
              </a:r>
            </a:p>
            <a:p>
              <a:r>
                <a:rPr lang="en-US" sz="1000" dirty="0" err="1">
                  <a:solidFill>
                    <a:srgbClr val="0000FF"/>
                  </a:solidFill>
                  <a:latin typeface="Arial" charset="0"/>
                </a:rPr>
                <a:t>TsNIIMash</a:t>
              </a:r>
              <a:r>
                <a:rPr lang="en-US" sz="1000" dirty="0">
                  <a:solidFill>
                    <a:srgbClr val="0000FF"/>
                  </a:solidFill>
                  <a:latin typeface="Arial" charset="0"/>
                </a:rPr>
                <a:t>/Russia</a:t>
              </a:r>
            </a:p>
            <a:p>
              <a:r>
                <a:rPr lang="en-US" sz="1000" dirty="0">
                  <a:solidFill>
                    <a:srgbClr val="0000FF"/>
                  </a:solidFill>
                  <a:latin typeface="Arial" charset="0"/>
                </a:rPr>
                <a:t>TUBITAK/Turkey</a:t>
              </a:r>
            </a:p>
            <a:p>
              <a:r>
                <a:rPr lang="en-US" sz="1000" dirty="0">
                  <a:solidFill>
                    <a:srgbClr val="0000FF"/>
                  </a:solidFill>
                  <a:latin typeface="Arial" charset="0"/>
                </a:rPr>
                <a:t>USGS/USA</a:t>
              </a:r>
            </a:p>
          </p:txBody>
        </p:sp>
        <p:sp>
          <p:nvSpPr>
            <p:cNvPr id="5129" name="Text Box 69"/>
            <p:cNvSpPr txBox="1">
              <a:spLocks noChangeArrowheads="1"/>
            </p:cNvSpPr>
            <p:nvPr/>
          </p:nvSpPr>
          <p:spPr bwMode="auto">
            <a:xfrm>
              <a:off x="6612533" y="2423338"/>
              <a:ext cx="1066800" cy="2939266"/>
            </a:xfrm>
            <a:prstGeom prst="rect">
              <a:avLst/>
            </a:prstGeom>
            <a:noFill/>
            <a:ln w="12700">
              <a:noFill/>
              <a:miter lim="800000"/>
              <a:headEnd type="none" w="sm" len="sm"/>
              <a:tailEnd type="none" w="sm" len="sm"/>
            </a:ln>
          </p:spPr>
          <p:txBody>
            <a:bodyPr>
              <a:spAutoFit/>
            </a:bodyPr>
            <a:lstStyle/>
            <a:p>
              <a:pPr algn="r"/>
              <a:r>
                <a:rPr lang="en-US" sz="1000" b="1" dirty="0">
                  <a:solidFill>
                    <a:srgbClr val="0000FF"/>
                  </a:solidFill>
                  <a:latin typeface="Arial" charset="0"/>
                </a:rPr>
                <a:t>MEMBER</a:t>
              </a:r>
            </a:p>
            <a:p>
              <a:pPr algn="r"/>
              <a:r>
                <a:rPr lang="en-US" sz="1000" b="1" dirty="0">
                  <a:solidFill>
                    <a:srgbClr val="0000FF"/>
                  </a:solidFill>
                  <a:latin typeface="Arial" charset="0"/>
                </a:rPr>
                <a:t>AGENCIES</a:t>
              </a:r>
            </a:p>
            <a:p>
              <a:pPr algn="r"/>
              <a:endParaRPr lang="en-US" sz="1000" b="1" dirty="0">
                <a:solidFill>
                  <a:srgbClr val="0000FF"/>
                </a:solidFill>
                <a:latin typeface="Arial" charset="0"/>
              </a:endParaRPr>
            </a:p>
            <a:p>
              <a:pPr algn="r">
                <a:spcBef>
                  <a:spcPts val="300"/>
                </a:spcBef>
              </a:pPr>
              <a:r>
                <a:rPr lang="en-US" sz="1000" b="1" dirty="0">
                  <a:solidFill>
                    <a:srgbClr val="0000FF"/>
                  </a:solidFill>
                  <a:latin typeface="Arial" charset="0"/>
                </a:rPr>
                <a:t>ASI/Italy</a:t>
              </a:r>
            </a:p>
            <a:p>
              <a:pPr algn="r">
                <a:spcBef>
                  <a:spcPts val="300"/>
                </a:spcBef>
              </a:pPr>
              <a:r>
                <a:rPr lang="en-US" sz="1000" b="1" dirty="0">
                  <a:solidFill>
                    <a:srgbClr val="0000FF"/>
                  </a:solidFill>
                  <a:latin typeface="Arial" charset="0"/>
                </a:rPr>
                <a:t>CNES/France</a:t>
              </a:r>
            </a:p>
            <a:p>
              <a:pPr algn="r">
                <a:spcBef>
                  <a:spcPts val="300"/>
                </a:spcBef>
              </a:pPr>
              <a:r>
                <a:rPr lang="en-US" sz="1000" b="1" dirty="0">
                  <a:solidFill>
                    <a:srgbClr val="0000FF"/>
                  </a:solidFill>
                  <a:latin typeface="Arial" charset="0"/>
                </a:rPr>
                <a:t>CNSA/China</a:t>
              </a:r>
            </a:p>
            <a:p>
              <a:pPr algn="r">
                <a:spcBef>
                  <a:spcPts val="300"/>
                </a:spcBef>
              </a:pPr>
              <a:r>
                <a:rPr lang="en-US" sz="1000" b="1" dirty="0">
                  <a:solidFill>
                    <a:srgbClr val="0000FF"/>
                  </a:solidFill>
                  <a:latin typeface="Arial" charset="0"/>
                </a:rPr>
                <a:t>CSA/Canada</a:t>
              </a:r>
            </a:p>
            <a:p>
              <a:pPr algn="r">
                <a:spcBef>
                  <a:spcPts val="300"/>
                </a:spcBef>
              </a:pPr>
              <a:r>
                <a:rPr lang="en-US" sz="1000" b="1" dirty="0">
                  <a:solidFill>
                    <a:srgbClr val="0000FF"/>
                  </a:solidFill>
                  <a:latin typeface="Arial" charset="0"/>
                </a:rPr>
                <a:t>DLR/Germany</a:t>
              </a:r>
            </a:p>
            <a:p>
              <a:pPr algn="r">
                <a:spcBef>
                  <a:spcPts val="300"/>
                </a:spcBef>
              </a:pPr>
              <a:r>
                <a:rPr lang="en-US" sz="1000" b="1" dirty="0">
                  <a:solidFill>
                    <a:srgbClr val="0000FF"/>
                  </a:solidFill>
                  <a:latin typeface="Arial" charset="0"/>
                </a:rPr>
                <a:t>ESA/Europe</a:t>
              </a:r>
            </a:p>
            <a:p>
              <a:pPr algn="r">
                <a:spcBef>
                  <a:spcPts val="300"/>
                </a:spcBef>
              </a:pPr>
              <a:r>
                <a:rPr lang="en-US" sz="1000" b="1" dirty="0">
                  <a:solidFill>
                    <a:srgbClr val="0000FF"/>
                  </a:solidFill>
                  <a:latin typeface="Arial" charset="0"/>
                </a:rPr>
                <a:t>FSA/Russia</a:t>
              </a:r>
            </a:p>
            <a:p>
              <a:pPr algn="r">
                <a:spcBef>
                  <a:spcPts val="300"/>
                </a:spcBef>
              </a:pPr>
              <a:r>
                <a:rPr lang="en-US" sz="1000" b="1" dirty="0">
                  <a:solidFill>
                    <a:srgbClr val="0000FF"/>
                  </a:solidFill>
                  <a:latin typeface="Arial" charset="0"/>
                </a:rPr>
                <a:t>INPE/Brazil</a:t>
              </a:r>
            </a:p>
            <a:p>
              <a:pPr algn="r">
                <a:spcBef>
                  <a:spcPts val="300"/>
                </a:spcBef>
              </a:pPr>
              <a:r>
                <a:rPr lang="en-US" sz="1000" b="1" dirty="0">
                  <a:solidFill>
                    <a:srgbClr val="0000FF"/>
                  </a:solidFill>
                  <a:latin typeface="Arial" charset="0"/>
                </a:rPr>
                <a:t>JAXA/Japan</a:t>
              </a:r>
            </a:p>
            <a:p>
              <a:pPr algn="r">
                <a:spcBef>
                  <a:spcPts val="300"/>
                </a:spcBef>
              </a:pPr>
              <a:r>
                <a:rPr lang="en-US" sz="1000" b="1" dirty="0">
                  <a:solidFill>
                    <a:srgbClr val="0000FF"/>
                  </a:solidFill>
                  <a:latin typeface="Arial" charset="0"/>
                </a:rPr>
                <a:t>NASA/USA</a:t>
              </a:r>
            </a:p>
            <a:p>
              <a:pPr algn="r">
                <a:spcBef>
                  <a:spcPts val="300"/>
                </a:spcBef>
              </a:pPr>
              <a:r>
                <a:rPr lang="en-US" sz="1000" b="1" dirty="0">
                  <a:solidFill>
                    <a:srgbClr val="0000FF"/>
                  </a:solidFill>
                  <a:latin typeface="Arial" charset="0"/>
                </a:rPr>
                <a:t>UKSA/UK</a:t>
              </a:r>
            </a:p>
            <a:p>
              <a:pPr algn="r">
                <a:spcBef>
                  <a:spcPct val="50000"/>
                </a:spcBef>
              </a:pPr>
              <a:endParaRPr lang="en-US" sz="1000" b="1" dirty="0">
                <a:solidFill>
                  <a:srgbClr val="0000FF"/>
                </a:solidFill>
                <a:latin typeface="Arial" charset="0"/>
              </a:endParaRPr>
            </a:p>
          </p:txBody>
        </p:sp>
        <p:pic>
          <p:nvPicPr>
            <p:cNvPr id="5130"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14403" y="2205201"/>
              <a:ext cx="274637" cy="257175"/>
            </a:xfrm>
            <a:prstGeom prst="rect">
              <a:avLst/>
            </a:prstGeom>
            <a:noFill/>
            <a:ln w="12700">
              <a:noFill/>
              <a:miter lim="800000"/>
              <a:headEnd type="none" w="sm" len="sm"/>
              <a:tailEnd type="none" w="sm" len="sm"/>
            </a:ln>
          </p:spPr>
        </p:pic>
        <p:pic>
          <p:nvPicPr>
            <p:cNvPr id="5131" name="Picture 10"/>
            <p:cNvPicPr>
              <a:picLocks noChangeAspect="1" noChangeArrowheads="1"/>
            </p:cNvPicPr>
            <p:nvPr/>
          </p:nvPicPr>
          <p:blipFill>
            <a:blip r:embed="rId6" cstate="print">
              <a:duotone>
                <a:prstClr val="black"/>
                <a:schemeClr val="accent1">
                  <a:lumMod val="60000"/>
                  <a:lumOff val="40000"/>
                  <a:tint val="45000"/>
                  <a:satMod val="400000"/>
                </a:schemeClr>
              </a:duotone>
              <a:clrChange>
                <a:clrFrom>
                  <a:srgbClr val="FFFFFF"/>
                </a:clrFrom>
                <a:clrTo>
                  <a:srgbClr val="FFFFFF">
                    <a:alpha val="0"/>
                  </a:srgbClr>
                </a:clrTo>
              </a:clrChange>
            </a:blip>
            <a:srcRect/>
            <a:stretch>
              <a:fillRect/>
            </a:stretch>
          </p:blipFill>
          <p:spPr bwMode="auto">
            <a:xfrm>
              <a:off x="7802847" y="959323"/>
              <a:ext cx="271376" cy="256743"/>
            </a:xfrm>
            <a:prstGeom prst="rect">
              <a:avLst/>
            </a:prstGeom>
            <a:noFill/>
            <a:ln w="12700">
              <a:noFill/>
              <a:miter lim="800000"/>
              <a:headEnd type="none" w="sm" len="sm"/>
              <a:tailEnd type="none" w="sm" len="sm"/>
            </a:ln>
          </p:spPr>
        </p:pic>
      </p:grpSp>
      <p:grpSp>
        <p:nvGrpSpPr>
          <p:cNvPr id="53" name="Group 52"/>
          <p:cNvGrpSpPr/>
          <p:nvPr/>
        </p:nvGrpSpPr>
        <p:grpSpPr>
          <a:xfrm>
            <a:off x="617538" y="4248150"/>
            <a:ext cx="6032500" cy="2609850"/>
            <a:chOff x="617538" y="4248150"/>
            <a:chExt cx="6032500" cy="2609850"/>
          </a:xfrm>
        </p:grpSpPr>
        <p:grpSp>
          <p:nvGrpSpPr>
            <p:cNvPr id="9" name="Group 45"/>
            <p:cNvGrpSpPr>
              <a:grpSpLocks/>
            </p:cNvGrpSpPr>
            <p:nvPr/>
          </p:nvGrpSpPr>
          <p:grpSpPr bwMode="auto">
            <a:xfrm>
              <a:off x="617538" y="4294188"/>
              <a:ext cx="6032500" cy="2563812"/>
              <a:chOff x="617389" y="4294735"/>
              <a:chExt cx="6032649" cy="2563264"/>
            </a:xfrm>
          </p:grpSpPr>
          <p:pic>
            <p:nvPicPr>
              <p:cNvPr id="5152"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342311" y="4294735"/>
                <a:ext cx="277984" cy="262975"/>
              </a:xfrm>
              <a:prstGeom prst="rect">
                <a:avLst/>
              </a:prstGeom>
              <a:noFill/>
              <a:ln w="12700">
                <a:noFill/>
                <a:miter lim="800000"/>
                <a:headEnd type="none" w="sm" len="sm"/>
                <a:tailEnd type="none" w="sm" len="sm"/>
              </a:ln>
            </p:spPr>
          </p:pic>
          <p:pic>
            <p:nvPicPr>
              <p:cNvPr id="3"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517813" y="4962046"/>
                <a:ext cx="277984" cy="262975"/>
              </a:xfrm>
              <a:prstGeom prst="rect">
                <a:avLst/>
              </a:prstGeom>
              <a:noFill/>
              <a:ln w="12700">
                <a:noFill/>
                <a:miter lim="800000"/>
                <a:headEnd type="none" w="sm" len="sm"/>
                <a:tailEnd type="none" w="sm" len="sm"/>
              </a:ln>
            </p:spPr>
          </p:pic>
          <p:pic>
            <p:nvPicPr>
              <p:cNvPr id="4"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231466" y="4869665"/>
                <a:ext cx="277984" cy="262975"/>
              </a:xfrm>
              <a:prstGeom prst="rect">
                <a:avLst/>
              </a:prstGeom>
              <a:noFill/>
              <a:ln w="12700">
                <a:noFill/>
                <a:miter lim="800000"/>
                <a:headEnd type="none" w="sm" len="sm"/>
                <a:tailEnd type="none" w="sm" len="sm"/>
              </a:ln>
            </p:spPr>
          </p:pic>
          <p:pic>
            <p:nvPicPr>
              <p:cNvPr id="5"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5559195" y="5396236"/>
                <a:ext cx="277984" cy="262975"/>
              </a:xfrm>
              <a:prstGeom prst="rect">
                <a:avLst/>
              </a:prstGeom>
              <a:noFill/>
              <a:ln w="12700">
                <a:noFill/>
                <a:miter lim="800000"/>
                <a:headEnd type="none" w="sm" len="sm"/>
                <a:tailEnd type="none" w="sm" len="sm"/>
              </a:ln>
            </p:spPr>
          </p:pic>
          <p:pic>
            <p:nvPicPr>
              <p:cNvPr id="6"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5670040" y="5266902"/>
                <a:ext cx="277984" cy="262975"/>
              </a:xfrm>
              <a:prstGeom prst="rect">
                <a:avLst/>
              </a:prstGeom>
              <a:noFill/>
              <a:ln w="12700">
                <a:noFill/>
                <a:miter lim="800000"/>
                <a:headEnd type="none" w="sm" len="sm"/>
                <a:tailEnd type="none" w="sm" len="sm"/>
              </a:ln>
            </p:spPr>
          </p:pic>
          <p:pic>
            <p:nvPicPr>
              <p:cNvPr id="8"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628657" y="6595024"/>
                <a:ext cx="277984" cy="262975"/>
              </a:xfrm>
              <a:prstGeom prst="rect">
                <a:avLst/>
              </a:prstGeom>
              <a:noFill/>
              <a:ln w="12700">
                <a:noFill/>
                <a:miter lim="800000"/>
                <a:headEnd type="none" w="sm" len="sm"/>
                <a:tailEnd type="none" w="sm" len="sm"/>
              </a:ln>
            </p:spPr>
          </p:pic>
          <p:pic>
            <p:nvPicPr>
              <p:cNvPr id="5148"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6205787" y="6595024"/>
                <a:ext cx="277984" cy="262975"/>
              </a:xfrm>
              <a:prstGeom prst="rect">
                <a:avLst/>
              </a:prstGeom>
              <a:noFill/>
              <a:ln w="12700">
                <a:noFill/>
                <a:miter lim="800000"/>
                <a:headEnd type="none" w="sm" len="sm"/>
                <a:tailEnd type="none" w="sm" len="sm"/>
              </a:ln>
            </p:spPr>
          </p:pic>
          <p:pic>
            <p:nvPicPr>
              <p:cNvPr id="5149"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1716594" y="6447214"/>
                <a:ext cx="277984" cy="262975"/>
              </a:xfrm>
              <a:prstGeom prst="rect">
                <a:avLst/>
              </a:prstGeom>
              <a:noFill/>
              <a:ln w="12700">
                <a:noFill/>
                <a:miter lim="800000"/>
                <a:headEnd type="none" w="sm" len="sm"/>
                <a:tailEnd type="none" w="sm" len="sm"/>
              </a:ln>
            </p:spPr>
          </p:pic>
          <p:pic>
            <p:nvPicPr>
              <p:cNvPr id="5150"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351547" y="4701212"/>
                <a:ext cx="277984" cy="262975"/>
              </a:xfrm>
              <a:prstGeom prst="rect">
                <a:avLst/>
              </a:prstGeom>
              <a:noFill/>
              <a:ln w="12700">
                <a:noFill/>
                <a:miter lim="800000"/>
                <a:headEnd type="none" w="sm" len="sm"/>
                <a:tailEnd type="none" w="sm" len="sm"/>
              </a:ln>
            </p:spPr>
          </p:pic>
          <p:pic>
            <p:nvPicPr>
              <p:cNvPr id="5151"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203755" y="4387116"/>
                <a:ext cx="277984" cy="262975"/>
              </a:xfrm>
              <a:prstGeom prst="rect">
                <a:avLst/>
              </a:prstGeom>
              <a:noFill/>
              <a:ln w="12700">
                <a:noFill/>
                <a:miter lim="800000"/>
                <a:headEnd type="none" w="sm" len="sm"/>
                <a:tailEnd type="none" w="sm" len="sm"/>
              </a:ln>
            </p:spPr>
          </p:pic>
          <p:pic>
            <p:nvPicPr>
              <p:cNvPr id="5153"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647132" y="5107688"/>
                <a:ext cx="277984" cy="262975"/>
              </a:xfrm>
              <a:prstGeom prst="rect">
                <a:avLst/>
              </a:prstGeom>
              <a:noFill/>
              <a:ln w="12700">
                <a:noFill/>
                <a:miter lim="800000"/>
                <a:headEnd type="none" w="sm" len="sm"/>
                <a:tailEnd type="none" w="sm" len="sm"/>
              </a:ln>
            </p:spPr>
          </p:pic>
          <p:pic>
            <p:nvPicPr>
              <p:cNvPr id="5154"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4478464" y="4571878"/>
                <a:ext cx="277984" cy="262975"/>
              </a:xfrm>
              <a:prstGeom prst="rect">
                <a:avLst/>
              </a:prstGeom>
              <a:noFill/>
              <a:ln w="12700">
                <a:noFill/>
                <a:miter lim="800000"/>
                <a:headEnd type="none" w="sm" len="sm"/>
                <a:tailEnd type="none" w="sm" len="sm"/>
              </a:ln>
            </p:spPr>
          </p:pic>
          <p:pic>
            <p:nvPicPr>
              <p:cNvPr id="5155"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4968027" y="5652736"/>
                <a:ext cx="277984" cy="262975"/>
              </a:xfrm>
              <a:prstGeom prst="rect">
                <a:avLst/>
              </a:prstGeom>
              <a:noFill/>
              <a:ln w="12700">
                <a:noFill/>
                <a:miter lim="800000"/>
                <a:headEnd type="none" w="sm" len="sm"/>
                <a:tailEnd type="none" w="sm" len="sm"/>
              </a:ln>
            </p:spPr>
          </p:pic>
          <p:pic>
            <p:nvPicPr>
              <p:cNvPr id="5156"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6362817" y="4775117"/>
                <a:ext cx="277984" cy="262975"/>
              </a:xfrm>
              <a:prstGeom prst="rect">
                <a:avLst/>
              </a:prstGeom>
              <a:noFill/>
              <a:ln w="12700">
                <a:noFill/>
                <a:miter lim="800000"/>
                <a:headEnd type="none" w="sm" len="sm"/>
                <a:tailEnd type="none" w="sm" len="sm"/>
              </a:ln>
            </p:spPr>
          </p:pic>
          <p:pic>
            <p:nvPicPr>
              <p:cNvPr id="5157"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554762" y="4821307"/>
                <a:ext cx="277984" cy="262975"/>
              </a:xfrm>
              <a:prstGeom prst="rect">
                <a:avLst/>
              </a:prstGeom>
              <a:noFill/>
              <a:ln w="12700">
                <a:noFill/>
                <a:miter lim="800000"/>
                <a:headEnd type="none" w="sm" len="sm"/>
                <a:tailEnd type="none" w="sm" len="sm"/>
              </a:ln>
            </p:spPr>
          </p:pic>
          <p:pic>
            <p:nvPicPr>
              <p:cNvPr id="5158"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942716" y="5292450"/>
                <a:ext cx="277984" cy="262975"/>
              </a:xfrm>
              <a:prstGeom prst="rect">
                <a:avLst/>
              </a:prstGeom>
              <a:noFill/>
              <a:ln w="12700">
                <a:noFill/>
                <a:miter lim="800000"/>
                <a:headEnd type="none" w="sm" len="sm"/>
                <a:tailEnd type="none" w="sm" len="sm"/>
              </a:ln>
            </p:spPr>
          </p:pic>
          <p:pic>
            <p:nvPicPr>
              <p:cNvPr id="5159"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811366" y="5209308"/>
                <a:ext cx="277984" cy="262975"/>
              </a:xfrm>
              <a:prstGeom prst="rect">
                <a:avLst/>
              </a:prstGeom>
              <a:noFill/>
              <a:ln w="12700">
                <a:noFill/>
                <a:miter lim="800000"/>
                <a:headEnd type="none" w="sm" len="sm"/>
                <a:tailEnd type="none" w="sm" len="sm"/>
              </a:ln>
            </p:spPr>
          </p:pic>
          <p:pic>
            <p:nvPicPr>
              <p:cNvPr id="5160"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6372054" y="5264736"/>
                <a:ext cx="277984" cy="262975"/>
              </a:xfrm>
              <a:prstGeom prst="rect">
                <a:avLst/>
              </a:prstGeom>
              <a:noFill/>
              <a:ln w="12700">
                <a:noFill/>
                <a:miter lim="800000"/>
                <a:headEnd type="none" w="sm" len="sm"/>
                <a:tailEnd type="none" w="sm" len="sm"/>
              </a:ln>
            </p:spPr>
          </p:pic>
          <p:pic>
            <p:nvPicPr>
              <p:cNvPr id="5161"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5956388" y="5551117"/>
                <a:ext cx="277984" cy="262975"/>
              </a:xfrm>
              <a:prstGeom prst="rect">
                <a:avLst/>
              </a:prstGeom>
              <a:noFill/>
              <a:ln w="12700">
                <a:noFill/>
                <a:miter lim="800000"/>
                <a:headEnd type="none" w="sm" len="sm"/>
                <a:tailEnd type="none" w="sm" len="sm"/>
              </a:ln>
            </p:spPr>
          </p:pic>
          <p:pic>
            <p:nvPicPr>
              <p:cNvPr id="5162"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508577" y="4525688"/>
                <a:ext cx="277984" cy="262975"/>
              </a:xfrm>
              <a:prstGeom prst="rect">
                <a:avLst/>
              </a:prstGeom>
              <a:noFill/>
              <a:ln w="12700">
                <a:noFill/>
                <a:miter lim="800000"/>
                <a:headEnd type="none" w="sm" len="sm"/>
                <a:tailEnd type="none" w="sm" len="sm"/>
              </a:ln>
            </p:spPr>
          </p:pic>
          <p:pic>
            <p:nvPicPr>
              <p:cNvPr id="5163"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4127458" y="5338641"/>
                <a:ext cx="277984" cy="262975"/>
              </a:xfrm>
              <a:prstGeom prst="rect">
                <a:avLst/>
              </a:prstGeom>
              <a:noFill/>
              <a:ln w="12700">
                <a:noFill/>
                <a:miter lim="800000"/>
                <a:headEnd type="none" w="sm" len="sm"/>
                <a:tailEnd type="none" w="sm" len="sm"/>
              </a:ln>
            </p:spPr>
          </p:pic>
          <p:pic>
            <p:nvPicPr>
              <p:cNvPr id="5164"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4737101" y="4534925"/>
                <a:ext cx="277984" cy="262975"/>
              </a:xfrm>
              <a:prstGeom prst="rect">
                <a:avLst/>
              </a:prstGeom>
              <a:noFill/>
              <a:ln w="12700">
                <a:noFill/>
                <a:miter lim="800000"/>
                <a:headEnd type="none" w="sm" len="sm"/>
                <a:tailEnd type="none" w="sm" len="sm"/>
              </a:ln>
            </p:spPr>
          </p:pic>
          <p:pic>
            <p:nvPicPr>
              <p:cNvPr id="5165"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617389" y="5209308"/>
                <a:ext cx="277984" cy="262975"/>
              </a:xfrm>
              <a:prstGeom prst="rect">
                <a:avLst/>
              </a:prstGeom>
              <a:noFill/>
              <a:ln w="12700">
                <a:noFill/>
                <a:miter lim="800000"/>
                <a:headEnd type="none" w="sm" len="sm"/>
                <a:tailEnd type="none" w="sm" len="sm"/>
              </a:ln>
            </p:spPr>
          </p:pic>
          <p:pic>
            <p:nvPicPr>
              <p:cNvPr id="51"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861450" y="5133877"/>
                <a:ext cx="277984" cy="262975"/>
              </a:xfrm>
              <a:prstGeom prst="rect">
                <a:avLst/>
              </a:prstGeom>
              <a:noFill/>
              <a:ln w="12700">
                <a:noFill/>
                <a:miter lim="800000"/>
                <a:headEnd type="none" w="sm" len="sm"/>
                <a:tailEnd type="none" w="sm" len="sm"/>
              </a:ln>
            </p:spPr>
          </p:pic>
          <p:pic>
            <p:nvPicPr>
              <p:cNvPr id="10" name="Picture 10">
                <a:extLst>
                  <a:ext uri="{FF2B5EF4-FFF2-40B4-BE49-F238E27FC236}">
                    <a16:creationId xmlns:a16="http://schemas.microsoft.com/office/drawing/2014/main" id="{2CC99CC4-129A-B5D7-233A-4ED08BEF6C8C}"/>
                  </a:ext>
                </a:extLst>
              </p:cNvPr>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776451" y="5467659"/>
                <a:ext cx="277984" cy="262975"/>
              </a:xfrm>
              <a:prstGeom prst="rect">
                <a:avLst/>
              </a:prstGeom>
              <a:noFill/>
              <a:ln w="12700">
                <a:noFill/>
                <a:miter lim="800000"/>
                <a:headEnd type="none" w="sm" len="sm"/>
                <a:tailEnd type="none" w="sm" len="sm"/>
              </a:ln>
            </p:spPr>
          </p:pic>
        </p:grpSp>
        <p:pic>
          <p:nvPicPr>
            <p:cNvPr id="5138"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01714" y="5171205"/>
              <a:ext cx="274596" cy="257323"/>
            </a:xfrm>
            <a:prstGeom prst="rect">
              <a:avLst/>
            </a:prstGeom>
            <a:noFill/>
            <a:ln w="12700">
              <a:noFill/>
              <a:miter lim="800000"/>
              <a:headEnd type="none" w="sm" len="sm"/>
              <a:tailEnd type="none" w="sm" len="sm"/>
            </a:ln>
          </p:spPr>
        </p:pic>
        <p:pic>
          <p:nvPicPr>
            <p:cNvPr id="5139"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56486" y="5078822"/>
              <a:ext cx="274596" cy="257323"/>
            </a:xfrm>
            <a:prstGeom prst="rect">
              <a:avLst/>
            </a:prstGeom>
            <a:noFill/>
            <a:ln w="12700">
              <a:noFill/>
              <a:miter lim="800000"/>
              <a:headEnd type="none" w="sm" len="sm"/>
              <a:tailEnd type="none" w="sm" len="sm"/>
            </a:ln>
          </p:spPr>
        </p:pic>
        <p:pic>
          <p:nvPicPr>
            <p:cNvPr id="5140"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033282" y="4727769"/>
              <a:ext cx="274596" cy="257323"/>
            </a:xfrm>
            <a:prstGeom prst="rect">
              <a:avLst/>
            </a:prstGeom>
            <a:noFill/>
            <a:ln w="12700">
              <a:noFill/>
              <a:miter lim="800000"/>
              <a:headEnd type="none" w="sm" len="sm"/>
              <a:tailEnd type="none" w="sm" len="sm"/>
            </a:ln>
          </p:spPr>
        </p:pic>
        <p:pic>
          <p:nvPicPr>
            <p:cNvPr id="5141"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81032" y="4949487"/>
              <a:ext cx="274596" cy="257323"/>
            </a:xfrm>
            <a:prstGeom prst="rect">
              <a:avLst/>
            </a:prstGeom>
            <a:noFill/>
            <a:ln w="12700">
              <a:noFill/>
              <a:miter lim="800000"/>
              <a:headEnd type="none" w="sm" len="sm"/>
              <a:tailEnd type="none" w="sm" len="sm"/>
            </a:ln>
          </p:spPr>
        </p:pic>
        <p:pic>
          <p:nvPicPr>
            <p:cNvPr id="5142"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53889" y="4851590"/>
              <a:ext cx="274596" cy="257323"/>
            </a:xfrm>
            <a:prstGeom prst="rect">
              <a:avLst/>
            </a:prstGeom>
            <a:noFill/>
            <a:ln w="12700">
              <a:noFill/>
              <a:miter lim="800000"/>
              <a:headEnd type="none" w="sm" len="sm"/>
              <a:tailEnd type="none" w="sm" len="sm"/>
            </a:ln>
          </p:spPr>
        </p:pic>
        <p:pic>
          <p:nvPicPr>
            <p:cNvPr id="514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28783" y="4847867"/>
              <a:ext cx="274596" cy="257323"/>
            </a:xfrm>
            <a:prstGeom prst="rect">
              <a:avLst/>
            </a:prstGeom>
            <a:noFill/>
            <a:ln w="12700">
              <a:noFill/>
              <a:miter lim="800000"/>
              <a:headEnd type="none" w="sm" len="sm"/>
              <a:tailEnd type="none" w="sm" len="sm"/>
            </a:ln>
          </p:spPr>
        </p:pic>
        <p:pic>
          <p:nvPicPr>
            <p:cNvPr id="5144"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16392" y="4478338"/>
              <a:ext cx="274596" cy="257323"/>
            </a:xfrm>
            <a:prstGeom prst="rect">
              <a:avLst/>
            </a:prstGeom>
            <a:noFill/>
            <a:ln w="12700">
              <a:noFill/>
              <a:miter lim="800000"/>
              <a:headEnd type="none" w="sm" len="sm"/>
              <a:tailEnd type="none" w="sm" len="sm"/>
            </a:ln>
          </p:spPr>
        </p:pic>
        <p:pic>
          <p:nvPicPr>
            <p:cNvPr id="5145"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24520" y="4598434"/>
              <a:ext cx="274596" cy="257323"/>
            </a:xfrm>
            <a:prstGeom prst="rect">
              <a:avLst/>
            </a:prstGeom>
            <a:noFill/>
            <a:ln w="12700">
              <a:noFill/>
              <a:miter lim="800000"/>
              <a:headEnd type="none" w="sm" len="sm"/>
              <a:tailEnd type="none" w="sm" len="sm"/>
            </a:ln>
          </p:spPr>
        </p:pic>
        <p:pic>
          <p:nvPicPr>
            <p:cNvPr id="5146"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34388" y="6600677"/>
              <a:ext cx="274596" cy="257323"/>
            </a:xfrm>
            <a:prstGeom prst="rect">
              <a:avLst/>
            </a:prstGeom>
            <a:noFill/>
            <a:ln w="12700">
              <a:noFill/>
              <a:miter lim="800000"/>
              <a:headEnd type="none" w="sm" len="sm"/>
              <a:tailEnd type="none" w="sm" len="sm"/>
            </a:ln>
          </p:spPr>
        </p:pic>
        <p:pic>
          <p:nvPicPr>
            <p:cNvPr id="5147"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246854" y="5177989"/>
              <a:ext cx="274596" cy="257323"/>
            </a:xfrm>
            <a:prstGeom prst="rect">
              <a:avLst/>
            </a:prstGeom>
            <a:noFill/>
            <a:ln w="12700">
              <a:noFill/>
              <a:miter lim="800000"/>
              <a:headEnd type="none" w="sm" len="sm"/>
              <a:tailEnd type="none" w="sm" len="sm"/>
            </a:ln>
          </p:spPr>
        </p:pic>
        <p:sp>
          <p:nvSpPr>
            <p:cNvPr id="5133" name="TextBox 46"/>
            <p:cNvSpPr txBox="1">
              <a:spLocks noChangeArrowheads="1"/>
            </p:cNvSpPr>
            <p:nvPr/>
          </p:nvSpPr>
          <p:spPr bwMode="auto">
            <a:xfrm>
              <a:off x="3103563" y="4433888"/>
              <a:ext cx="298450" cy="338137"/>
            </a:xfrm>
            <a:prstGeom prst="rect">
              <a:avLst/>
            </a:prstGeom>
            <a:noFill/>
            <a:ln w="12700">
              <a:noFill/>
              <a:miter lim="800000"/>
              <a:headEnd type="none" w="sm" len="sm"/>
              <a:tailEnd type="none" w="sm" len="sm"/>
            </a:ln>
          </p:spPr>
          <p:txBody>
            <a:bodyPr wrap="none">
              <a:spAutoFit/>
            </a:bodyPr>
            <a:lstStyle/>
            <a:p>
              <a:pPr marL="112713" indent="-112713"/>
              <a:r>
                <a:rPr lang="en-US" sz="1600" b="1">
                  <a:solidFill>
                    <a:srgbClr val="0033CC"/>
                  </a:solidFill>
                  <a:latin typeface="Arial" charset="0"/>
                </a:rPr>
                <a:t>e</a:t>
              </a:r>
            </a:p>
          </p:txBody>
        </p:sp>
        <p:sp>
          <p:nvSpPr>
            <p:cNvPr id="5134" name="TextBox 47"/>
            <p:cNvSpPr txBox="1">
              <a:spLocks noChangeArrowheads="1"/>
            </p:cNvSpPr>
            <p:nvPr/>
          </p:nvSpPr>
          <p:spPr bwMode="auto">
            <a:xfrm>
              <a:off x="3205163" y="4341813"/>
              <a:ext cx="298450" cy="338137"/>
            </a:xfrm>
            <a:prstGeom prst="rect">
              <a:avLst/>
            </a:prstGeom>
            <a:noFill/>
            <a:ln w="12700">
              <a:noFill/>
              <a:miter lim="800000"/>
              <a:headEnd type="none" w="sm" len="sm"/>
              <a:tailEnd type="none" w="sm" len="sm"/>
            </a:ln>
          </p:spPr>
          <p:txBody>
            <a:bodyPr wrap="none">
              <a:spAutoFit/>
            </a:bodyPr>
            <a:lstStyle/>
            <a:p>
              <a:pPr marL="112713" indent="-112713"/>
              <a:r>
                <a:rPr lang="en-US" sz="1600" b="1">
                  <a:solidFill>
                    <a:srgbClr val="0033CC"/>
                  </a:solidFill>
                  <a:latin typeface="Arial" charset="0"/>
                </a:rPr>
                <a:t>e</a:t>
              </a:r>
            </a:p>
          </p:txBody>
        </p:sp>
        <p:sp>
          <p:nvSpPr>
            <p:cNvPr id="5135" name="TextBox 48"/>
            <p:cNvSpPr txBox="1">
              <a:spLocks noChangeArrowheads="1"/>
            </p:cNvSpPr>
            <p:nvPr/>
          </p:nvSpPr>
          <p:spPr bwMode="auto">
            <a:xfrm>
              <a:off x="3333750" y="4248150"/>
              <a:ext cx="298450" cy="339725"/>
            </a:xfrm>
            <a:prstGeom prst="rect">
              <a:avLst/>
            </a:prstGeom>
            <a:noFill/>
            <a:ln w="12700">
              <a:noFill/>
              <a:miter lim="800000"/>
              <a:headEnd type="none" w="sm" len="sm"/>
              <a:tailEnd type="none" w="sm" len="sm"/>
            </a:ln>
          </p:spPr>
          <p:txBody>
            <a:bodyPr wrap="none">
              <a:spAutoFit/>
            </a:bodyPr>
            <a:lstStyle/>
            <a:p>
              <a:pPr marL="112713" indent="-112713"/>
              <a:r>
                <a:rPr lang="en-US" sz="1600" b="1">
                  <a:solidFill>
                    <a:srgbClr val="0033CC"/>
                  </a:solidFill>
                  <a:latin typeface="Arial" charset="0"/>
                </a:rPr>
                <a:t>e</a:t>
              </a:r>
            </a:p>
          </p:txBody>
        </p:sp>
        <p:pic>
          <p:nvPicPr>
            <p:cNvPr id="5136"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14975" y="5230813"/>
              <a:ext cx="274638" cy="257175"/>
            </a:xfrm>
            <a:prstGeom prst="rect">
              <a:avLst/>
            </a:prstGeom>
            <a:noFill/>
            <a:ln w="12700">
              <a:noFill/>
              <a:miter lim="800000"/>
              <a:headEnd type="none" w="sm" len="sm"/>
              <a:tailEnd type="none" w="sm" len="sm"/>
            </a:ln>
          </p:spPr>
        </p:pic>
        <p:pic>
          <p:nvPicPr>
            <p:cNvPr id="50" name="Picture 10"/>
            <p:cNvPicPr>
              <a:picLocks noChangeAspect="1" noChangeArrowheads="1"/>
            </p:cNvPicPr>
            <p:nvPr/>
          </p:nvPicPr>
          <p:blipFill>
            <a:blip r:embed="rId6" cstate="print">
              <a:duotone>
                <a:prstClr val="black"/>
                <a:schemeClr val="accent1">
                  <a:lumMod val="60000"/>
                  <a:lumOff val="40000"/>
                  <a:tint val="45000"/>
                  <a:satMod val="400000"/>
                </a:schemeClr>
              </a:duotone>
              <a:clrChange>
                <a:clrFrom>
                  <a:srgbClr val="FFFFFF"/>
                </a:clrFrom>
                <a:clrTo>
                  <a:srgbClr val="FFFFFF">
                    <a:alpha val="0"/>
                  </a:srgbClr>
                </a:clrTo>
              </a:clrChange>
            </a:blip>
            <a:srcRect/>
            <a:stretch>
              <a:fillRect/>
            </a:stretch>
          </p:blipFill>
          <p:spPr bwMode="auto">
            <a:xfrm>
              <a:off x="5469296" y="5846170"/>
              <a:ext cx="271376" cy="256743"/>
            </a:xfrm>
            <a:prstGeom prst="rect">
              <a:avLst/>
            </a:prstGeom>
            <a:noFill/>
            <a:ln w="12700">
              <a:noFill/>
              <a:miter lim="800000"/>
              <a:headEnd type="none" w="sm" len="sm"/>
              <a:tailEnd type="none" w="sm" len="sm"/>
            </a:ln>
          </p:spPr>
        </p:pic>
        <p:pic>
          <p:nvPicPr>
            <p:cNvPr id="52" name="Picture 10"/>
            <p:cNvPicPr>
              <a:picLocks noChangeAspect="1" noChangeArrowheads="1"/>
            </p:cNvPicPr>
            <p:nvPr/>
          </p:nvPicPr>
          <p:blipFill>
            <a:blip r:embed="rId6" cstate="print">
              <a:duotone>
                <a:prstClr val="black"/>
                <a:schemeClr val="accent1">
                  <a:lumMod val="60000"/>
                  <a:lumOff val="40000"/>
                  <a:tint val="45000"/>
                  <a:satMod val="400000"/>
                </a:schemeClr>
              </a:duotone>
              <a:clrChange>
                <a:clrFrom>
                  <a:srgbClr val="FFFFFF"/>
                </a:clrFrom>
                <a:clrTo>
                  <a:srgbClr val="FFFFFF">
                    <a:alpha val="0"/>
                  </a:srgbClr>
                </a:clrTo>
              </a:clrChange>
            </a:blip>
            <a:srcRect/>
            <a:stretch>
              <a:fillRect/>
            </a:stretch>
          </p:blipFill>
          <p:spPr bwMode="auto">
            <a:xfrm>
              <a:off x="4574769" y="4908340"/>
              <a:ext cx="271376" cy="256743"/>
            </a:xfrm>
            <a:prstGeom prst="rect">
              <a:avLst/>
            </a:prstGeom>
            <a:noFill/>
            <a:ln w="12700">
              <a:noFill/>
              <a:miter lim="800000"/>
              <a:headEnd type="none" w="sm" len="sm"/>
              <a:tailEnd type="none" w="sm" len="sm"/>
            </a:ln>
          </p:spPr>
        </p:pic>
      </p:grpSp>
    </p:spTree>
    <p:extLst>
      <p:ext uri="{BB962C8B-B14F-4D97-AF65-F5344CB8AC3E}">
        <p14:creationId xmlns:p14="http://schemas.microsoft.com/office/powerpoint/2010/main" val="210106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1000"/>
                                        <p:tgtEl>
                                          <p:spTgt spid="53"/>
                                        </p:tgtEl>
                                      </p:cBhvr>
                                    </p:animEffect>
                                  </p:childTnLst>
                                </p:cTn>
                              </p:par>
                              <p:par>
                                <p:cTn id="8" presetID="22" presetClass="entr" presetSubtype="1"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up)">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p:cNvSpPr txBox="1">
            <a:spLocks noChangeArrowheads="1"/>
          </p:cNvSpPr>
          <p:nvPr/>
        </p:nvSpPr>
        <p:spPr bwMode="auto">
          <a:xfrm>
            <a:off x="5275548" y="898125"/>
            <a:ext cx="3484401" cy="3216265"/>
          </a:xfrm>
          <a:prstGeom prst="rect">
            <a:avLst/>
          </a:prstGeom>
          <a:solidFill>
            <a:schemeClr val="bg1"/>
          </a:solidFill>
          <a:ln w="12700">
            <a:noFill/>
            <a:miter lim="800000"/>
            <a:headEnd type="none" w="sm" len="sm"/>
            <a:tailEnd type="none" w="sm" len="sm"/>
          </a:ln>
          <a:effectLst/>
        </p:spPr>
        <p:txBody>
          <a:bodyPr wrap="square">
            <a:spAutoFit/>
          </a:bodyPr>
          <a:lstStyle/>
          <a:p>
            <a:pPr fontAlgn="auto">
              <a:spcBef>
                <a:spcPts val="0"/>
              </a:spcBef>
              <a:spcAft>
                <a:spcPts val="0"/>
              </a:spcAft>
              <a:defRPr/>
            </a:pPr>
            <a:r>
              <a:rPr lang="en-US" sz="2800" b="1" dirty="0">
                <a:solidFill>
                  <a:srgbClr val="002060"/>
                </a:solidFill>
                <a:latin typeface="Calibri" pitchFamily="34" charset="0"/>
              </a:rPr>
              <a:t>Currently Active Publications: </a:t>
            </a:r>
            <a:r>
              <a:rPr lang="en-US" sz="2800" b="1" dirty="0">
                <a:solidFill>
                  <a:srgbClr val="FF0000"/>
                </a:solidFill>
                <a:latin typeface="Calibri" pitchFamily="34" charset="0"/>
              </a:rPr>
              <a:t>135</a:t>
            </a:r>
            <a:r>
              <a:rPr lang="en-US" sz="2800" b="1" dirty="0">
                <a:solidFill>
                  <a:srgbClr val="002060"/>
                </a:solidFill>
                <a:latin typeface="Calibri" pitchFamily="34" charset="0"/>
              </a:rPr>
              <a:t> </a:t>
            </a:r>
            <a:r>
              <a:rPr lang="en-US" sz="1600" b="1" i="1" dirty="0">
                <a:solidFill>
                  <a:srgbClr val="002060"/>
                </a:solidFill>
                <a:latin typeface="Calibri" pitchFamily="34" charset="0"/>
              </a:rPr>
              <a:t>Normative (Blue &amp; Magenta)</a:t>
            </a:r>
            <a:r>
              <a:rPr lang="en-US" sz="1600" b="1" dirty="0">
                <a:solidFill>
                  <a:srgbClr val="002060"/>
                </a:solidFill>
                <a:latin typeface="Calibri" pitchFamily="34" charset="0"/>
              </a:rPr>
              <a:t>: </a:t>
            </a:r>
            <a:r>
              <a:rPr lang="en-US" sz="1600" b="1" dirty="0">
                <a:solidFill>
                  <a:srgbClr val="FF0000"/>
                </a:solidFill>
                <a:latin typeface="Calibri" pitchFamily="34" charset="0"/>
              </a:rPr>
              <a:t>85</a:t>
            </a:r>
            <a:r>
              <a:rPr lang="en-US" sz="1600" b="1" dirty="0">
                <a:solidFill>
                  <a:srgbClr val="002060"/>
                </a:solidFill>
                <a:latin typeface="Calibri" pitchFamily="34" charset="0"/>
              </a:rPr>
              <a:t> </a:t>
            </a:r>
          </a:p>
          <a:p>
            <a:pPr fontAlgn="auto">
              <a:spcBef>
                <a:spcPts val="0"/>
              </a:spcBef>
              <a:spcAft>
                <a:spcPts val="0"/>
              </a:spcAft>
              <a:defRPr/>
            </a:pPr>
            <a:r>
              <a:rPr lang="en-US" sz="1600" b="1" i="1" dirty="0">
                <a:solidFill>
                  <a:srgbClr val="002060"/>
                </a:solidFill>
                <a:latin typeface="Calibri" pitchFamily="34" charset="0"/>
              </a:rPr>
              <a:t>Informative (Green)</a:t>
            </a:r>
            <a:r>
              <a:rPr lang="en-US" sz="1600" b="1" dirty="0">
                <a:solidFill>
                  <a:srgbClr val="002060"/>
                </a:solidFill>
                <a:latin typeface="Calibri" pitchFamily="34" charset="0"/>
              </a:rPr>
              <a:t>: </a:t>
            </a:r>
            <a:r>
              <a:rPr lang="en-US" sz="1600" b="1" dirty="0">
                <a:solidFill>
                  <a:srgbClr val="FF0000"/>
                </a:solidFill>
                <a:latin typeface="Calibri" pitchFamily="34" charset="0"/>
              </a:rPr>
              <a:t>52</a:t>
            </a:r>
          </a:p>
          <a:p>
            <a:pPr fontAlgn="auto">
              <a:spcBef>
                <a:spcPts val="0"/>
              </a:spcBef>
              <a:spcAft>
                <a:spcPts val="0"/>
              </a:spcAft>
              <a:defRPr/>
            </a:pPr>
            <a:endParaRPr lang="en-US" sz="1800" b="1" dirty="0">
              <a:solidFill>
                <a:srgbClr val="002060"/>
              </a:solidFill>
              <a:latin typeface="Calibri" pitchFamily="34" charset="0"/>
            </a:endParaRPr>
          </a:p>
          <a:p>
            <a:pPr fontAlgn="auto">
              <a:spcBef>
                <a:spcPts val="0"/>
              </a:spcBef>
              <a:spcAft>
                <a:spcPts val="0"/>
              </a:spcAft>
              <a:defRPr/>
            </a:pPr>
            <a:r>
              <a:rPr lang="en-US" sz="1800" b="1" dirty="0">
                <a:solidFill>
                  <a:srgbClr val="002060"/>
                </a:solidFill>
                <a:latin typeface="Calibri" pitchFamily="34" charset="0"/>
              </a:rPr>
              <a:t>Downloadable for free from </a:t>
            </a:r>
            <a:r>
              <a:rPr lang="en-US" sz="1800" b="1" dirty="0">
                <a:solidFill>
                  <a:srgbClr val="FF0000"/>
                </a:solidFill>
                <a:latin typeface="Calibri" pitchFamily="34" charset="0"/>
                <a:hlinkClick r:id="rId3"/>
              </a:rPr>
              <a:t>www.ccsds.org</a:t>
            </a:r>
            <a:r>
              <a:rPr lang="en-US" sz="1800" b="1" dirty="0">
                <a:solidFill>
                  <a:srgbClr val="FF0000"/>
                </a:solidFill>
                <a:latin typeface="Calibri" pitchFamily="34" charset="0"/>
              </a:rPr>
              <a:t>  </a:t>
            </a:r>
            <a:endParaRPr lang="en-US" sz="1200" b="1" dirty="0">
              <a:solidFill>
                <a:srgbClr val="002060"/>
              </a:solidFill>
              <a:latin typeface="Calibri" pitchFamily="34" charset="0"/>
            </a:endParaRPr>
          </a:p>
          <a:p>
            <a:pPr fontAlgn="auto">
              <a:spcBef>
                <a:spcPts val="0"/>
              </a:spcBef>
              <a:spcAft>
                <a:spcPts val="0"/>
              </a:spcAft>
              <a:defRPr/>
            </a:pPr>
            <a:endParaRPr lang="en-US" sz="1100" b="1" dirty="0">
              <a:solidFill>
                <a:srgbClr val="002060"/>
              </a:solidFill>
              <a:latin typeface="Calibri" pitchFamily="34" charset="0"/>
            </a:endParaRPr>
          </a:p>
          <a:p>
            <a:pPr fontAlgn="auto">
              <a:spcBef>
                <a:spcPts val="0"/>
              </a:spcBef>
              <a:spcAft>
                <a:spcPts val="0"/>
              </a:spcAft>
              <a:defRPr/>
            </a:pPr>
            <a:r>
              <a:rPr lang="en-US" sz="1800" b="1" dirty="0">
                <a:solidFill>
                  <a:srgbClr val="002060"/>
                </a:solidFill>
                <a:latin typeface="Calibri" pitchFamily="34" charset="0"/>
              </a:rPr>
              <a:t>All major pubs since 1982: </a:t>
            </a:r>
            <a:r>
              <a:rPr lang="en-US" sz="1800" b="1" dirty="0">
                <a:solidFill>
                  <a:srgbClr val="FF0000"/>
                </a:solidFill>
                <a:latin typeface="Calibri" pitchFamily="34" charset="0"/>
              </a:rPr>
              <a:t>~285</a:t>
            </a:r>
            <a:r>
              <a:rPr lang="en-US" sz="1800" b="1" dirty="0">
                <a:solidFill>
                  <a:srgbClr val="002060"/>
                </a:solidFill>
                <a:latin typeface="Calibri" pitchFamily="34" charset="0"/>
              </a:rPr>
              <a:t> </a:t>
            </a:r>
          </a:p>
          <a:p>
            <a:pPr fontAlgn="auto">
              <a:spcBef>
                <a:spcPts val="0"/>
              </a:spcBef>
              <a:spcAft>
                <a:spcPts val="0"/>
              </a:spcAft>
              <a:defRPr/>
            </a:pPr>
            <a:r>
              <a:rPr lang="en-US" sz="1600" b="1" dirty="0">
                <a:solidFill>
                  <a:srgbClr val="002060"/>
                </a:solidFill>
                <a:latin typeface="Calibri" pitchFamily="34" charset="0"/>
              </a:rPr>
              <a:t>(Some were historical mission needs </a:t>
            </a:r>
          </a:p>
          <a:p>
            <a:pPr fontAlgn="auto">
              <a:spcBef>
                <a:spcPts val="0"/>
              </a:spcBef>
              <a:spcAft>
                <a:spcPts val="0"/>
              </a:spcAft>
              <a:defRPr/>
            </a:pPr>
            <a:r>
              <a:rPr lang="en-US" sz="1600" b="1" dirty="0">
                <a:solidFill>
                  <a:srgbClr val="002060"/>
                </a:solidFill>
                <a:latin typeface="Calibri" pitchFamily="34" charset="0"/>
              </a:rPr>
              <a:t>or superseded technology)</a:t>
            </a:r>
            <a:endParaRPr lang="en-US" b="1" dirty="0">
              <a:solidFill>
                <a:srgbClr val="002060"/>
              </a:solidFill>
              <a:latin typeface="Calibri" pitchFamily="34" charset="0"/>
            </a:endParaRPr>
          </a:p>
        </p:txBody>
      </p:sp>
      <p:sp>
        <p:nvSpPr>
          <p:cNvPr id="12" name="Rectangle 11"/>
          <p:cNvSpPr>
            <a:spLocks noChangeArrowheads="1"/>
          </p:cNvSpPr>
          <p:nvPr/>
        </p:nvSpPr>
        <p:spPr bwMode="auto">
          <a:xfrm>
            <a:off x="1124125" y="164592"/>
            <a:ext cx="7437437" cy="505882"/>
          </a:xfrm>
          <a:prstGeom prst="rect">
            <a:avLst/>
          </a:prstGeom>
          <a:noFill/>
          <a:ln w="9525">
            <a:noFill/>
            <a:miter lim="800000"/>
            <a:headEnd/>
            <a:tailEnd/>
          </a:ln>
        </p:spPr>
        <p:txBody>
          <a:bodyPr/>
          <a:lstStyle/>
          <a:p>
            <a:pPr algn="ctr" fontAlgn="auto">
              <a:lnSpc>
                <a:spcPct val="90000"/>
              </a:lnSpc>
              <a:spcBef>
                <a:spcPts val="0"/>
              </a:spcBef>
              <a:spcAft>
                <a:spcPts val="0"/>
              </a:spcAft>
              <a:defRPr/>
            </a:pPr>
            <a:r>
              <a:rPr lang="en-US" sz="2800" b="1" dirty="0">
                <a:solidFill>
                  <a:srgbClr val="000099"/>
                </a:solidFill>
                <a:latin typeface="Calibri" pitchFamily="34" charset="0"/>
                <a:cs typeface="+mn-cs"/>
              </a:rPr>
              <a:t>CCSDS Overview</a:t>
            </a:r>
          </a:p>
        </p:txBody>
      </p:sp>
      <p:sp>
        <p:nvSpPr>
          <p:cNvPr id="14" name="Text Box 10"/>
          <p:cNvSpPr txBox="1">
            <a:spLocks noChangeArrowheads="1"/>
          </p:cNvSpPr>
          <p:nvPr/>
        </p:nvSpPr>
        <p:spPr bwMode="auto">
          <a:xfrm>
            <a:off x="909593" y="4724156"/>
            <a:ext cx="4212616" cy="1384996"/>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fontAlgn="auto">
              <a:spcBef>
                <a:spcPts val="0"/>
              </a:spcBef>
              <a:spcAft>
                <a:spcPts val="0"/>
              </a:spcAft>
              <a:defRPr sz="2800" b="1">
                <a:solidFill>
                  <a:srgbClr val="002060"/>
                </a:solidFill>
                <a:effectLst>
                  <a:outerShdw blurRad="38100" dist="38100" dir="2700000" algn="tl">
                    <a:srgbClr val="000000">
                      <a:alpha val="43137"/>
                    </a:srgbClr>
                  </a:outerShdw>
                </a:effectLst>
                <a:latin typeface="Calibri" pitchFamily="34" charset="0"/>
              </a:defRPr>
            </a:lvl1pPr>
          </a:lstStyle>
          <a:p>
            <a:pPr algn="r"/>
            <a:r>
              <a:rPr lang="en-US" dirty="0">
                <a:solidFill>
                  <a:srgbClr val="FF0000"/>
                </a:solidFill>
                <a:effectLst/>
              </a:rPr>
              <a:t>718</a:t>
            </a:r>
            <a:r>
              <a:rPr lang="en-US" dirty="0">
                <a:effectLst/>
              </a:rPr>
              <a:t> space missions have adopted and used various CCSDS standards</a:t>
            </a: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751" y="908883"/>
            <a:ext cx="4968458" cy="343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0"/>
          <p:cNvSpPr txBox="1">
            <a:spLocks noChangeArrowheads="1"/>
          </p:cNvSpPr>
          <p:nvPr/>
        </p:nvSpPr>
        <p:spPr bwMode="auto">
          <a:xfrm>
            <a:off x="991794" y="1083837"/>
            <a:ext cx="2605650" cy="461665"/>
          </a:xfrm>
          <a:prstGeom prst="rect">
            <a:avLst/>
          </a:prstGeom>
          <a:noFill/>
          <a:ln w="12700">
            <a:noFill/>
            <a:miter lim="800000"/>
            <a:headEnd type="none" w="sm" len="sm"/>
            <a:tailEnd type="none" w="sm" len="sm"/>
          </a:ln>
          <a:effectLst/>
        </p:spPr>
        <p:txBody>
          <a:bodyPr wrap="none">
            <a:spAutoFit/>
          </a:bodyPr>
          <a:lstStyle/>
          <a:p>
            <a:r>
              <a:rPr lang="en-US" b="1" dirty="0">
                <a:solidFill>
                  <a:srgbClr val="C00000"/>
                </a:solidFill>
                <a:effectLst>
                  <a:outerShdw blurRad="38100" dist="38100" dir="2700000" algn="tl">
                    <a:srgbClr val="000000">
                      <a:alpha val="43137"/>
                    </a:srgbClr>
                  </a:outerShdw>
                </a:effectLst>
                <a:latin typeface="Calibri" pitchFamily="34" charset="0"/>
              </a:rPr>
              <a:t>Active Publications</a:t>
            </a:r>
          </a:p>
        </p:txBody>
      </p:sp>
      <p:graphicFrame>
        <p:nvGraphicFramePr>
          <p:cNvPr id="10" name="Content Placeholder 4"/>
          <p:cNvGraphicFramePr>
            <a:graphicFrameLocks/>
          </p:cNvGraphicFramePr>
          <p:nvPr>
            <p:extLst>
              <p:ext uri="{D42A27DB-BD31-4B8C-83A1-F6EECF244321}">
                <p14:modId xmlns:p14="http://schemas.microsoft.com/office/powerpoint/2010/main" val="2597896027"/>
              </p:ext>
            </p:extLst>
          </p:nvPr>
        </p:nvGraphicFramePr>
        <p:xfrm>
          <a:off x="4466492" y="4114390"/>
          <a:ext cx="4384431" cy="2567764"/>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 Box 10"/>
          <p:cNvSpPr txBox="1">
            <a:spLocks noChangeArrowheads="1"/>
          </p:cNvSpPr>
          <p:nvPr/>
        </p:nvSpPr>
        <p:spPr bwMode="auto">
          <a:xfrm>
            <a:off x="6365165" y="4607699"/>
            <a:ext cx="1305165" cy="461665"/>
          </a:xfrm>
          <a:prstGeom prst="rect">
            <a:avLst/>
          </a:prstGeom>
          <a:noFill/>
          <a:ln w="12700">
            <a:noFill/>
            <a:miter lim="800000"/>
            <a:headEnd type="none" w="sm" len="sm"/>
            <a:tailEnd type="none" w="sm" len="sm"/>
          </a:ln>
          <a:effectLst/>
        </p:spPr>
        <p:txBody>
          <a:bodyPr wrap="none">
            <a:spAutoFit/>
          </a:bodyPr>
          <a:lstStyle/>
          <a:p>
            <a:r>
              <a:rPr lang="en-US" b="1" dirty="0">
                <a:solidFill>
                  <a:srgbClr val="C00000"/>
                </a:solidFill>
                <a:effectLst>
                  <a:outerShdw blurRad="38100" dist="38100" dir="2700000" algn="tl">
                    <a:srgbClr val="000000">
                      <a:alpha val="43137"/>
                    </a:srgbClr>
                  </a:outerShdw>
                </a:effectLst>
                <a:latin typeface="Calibri" pitchFamily="34" charset="0"/>
              </a:rPr>
              <a:t>Missions</a:t>
            </a:r>
          </a:p>
        </p:txBody>
      </p:sp>
      <p:sp>
        <p:nvSpPr>
          <p:cNvPr id="2" name="Rectangle 3">
            <a:extLst>
              <a:ext uri="{FF2B5EF4-FFF2-40B4-BE49-F238E27FC236}">
                <a16:creationId xmlns:a16="http://schemas.microsoft.com/office/drawing/2014/main" id="{B2FE97DD-B256-A71A-AF8F-5BAD5CFEF001}"/>
              </a:ext>
            </a:extLst>
          </p:cNvPr>
          <p:cNvSpPr>
            <a:spLocks noChangeArrowheads="1"/>
          </p:cNvSpPr>
          <p:nvPr/>
        </p:nvSpPr>
        <p:spPr bwMode="auto">
          <a:xfrm>
            <a:off x="6894129" y="164592"/>
            <a:ext cx="2096120" cy="1858962"/>
          </a:xfrm>
          <a:prstGeom prst="rect">
            <a:avLst/>
          </a:prstGeom>
          <a:solidFill>
            <a:srgbClr val="FFFF00">
              <a:alpha val="58823"/>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buSzPct val="100000"/>
            </a:pPr>
            <a:r>
              <a:rPr lang="en-US" altLang="en-US" sz="1100" dirty="0">
                <a:solidFill>
                  <a:srgbClr val="C00000"/>
                </a:solidFill>
              </a:rPr>
              <a:t>2014 DATA!  </a:t>
            </a:r>
          </a:p>
          <a:p>
            <a:pPr>
              <a:buSzPct val="100000"/>
            </a:pPr>
            <a:endParaRPr lang="en-US" altLang="en-US" sz="1100" dirty="0">
              <a:solidFill>
                <a:srgbClr val="C00000"/>
              </a:solidFill>
            </a:endParaRPr>
          </a:p>
          <a:p>
            <a:pPr>
              <a:buSzPct val="100000"/>
            </a:pPr>
            <a:r>
              <a:rPr lang="en-US" altLang="en-US" sz="1100" dirty="0">
                <a:solidFill>
                  <a:srgbClr val="C00000"/>
                </a:solidFill>
              </a:rPr>
              <a:t>OUT OF DATE!  </a:t>
            </a:r>
          </a:p>
          <a:p>
            <a:pPr>
              <a:buSzPct val="100000"/>
            </a:pPr>
            <a:endParaRPr lang="en-US" altLang="en-US" sz="1100" dirty="0">
              <a:solidFill>
                <a:srgbClr val="C00000"/>
              </a:solidFill>
            </a:endParaRPr>
          </a:p>
        </p:txBody>
      </p:sp>
    </p:spTree>
    <p:extLst>
      <p:ext uri="{BB962C8B-B14F-4D97-AF65-F5344CB8AC3E}">
        <p14:creationId xmlns:p14="http://schemas.microsoft.com/office/powerpoint/2010/main" val="24738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Group 153"/>
          <p:cNvGrpSpPr/>
          <p:nvPr/>
        </p:nvGrpSpPr>
        <p:grpSpPr>
          <a:xfrm>
            <a:off x="625460" y="1911100"/>
            <a:ext cx="7794467" cy="2754522"/>
            <a:chOff x="648204" y="1970299"/>
            <a:chExt cx="7794467" cy="2754522"/>
          </a:xfrm>
        </p:grpSpPr>
        <p:cxnSp>
          <p:nvCxnSpPr>
            <p:cNvPr id="155" name="Straight Connector 452"/>
            <p:cNvCxnSpPr>
              <a:cxnSpLocks noChangeShapeType="1"/>
            </p:cNvCxnSpPr>
            <p:nvPr/>
          </p:nvCxnSpPr>
          <p:spPr bwMode="ltGray">
            <a:xfrm>
              <a:off x="6021329" y="2741109"/>
              <a:ext cx="1479482" cy="4216"/>
            </a:xfrm>
            <a:prstGeom prst="line">
              <a:avLst/>
            </a:prstGeom>
            <a:noFill/>
            <a:ln w="38100">
              <a:solidFill>
                <a:schemeClr val="tx1"/>
              </a:solidFill>
              <a:round/>
              <a:headEnd/>
              <a:tailEnd/>
            </a:ln>
          </p:spPr>
        </p:cxnSp>
        <p:cxnSp>
          <p:nvCxnSpPr>
            <p:cNvPr id="156" name="Straight Connector 452"/>
            <p:cNvCxnSpPr>
              <a:cxnSpLocks noChangeShapeType="1"/>
            </p:cNvCxnSpPr>
            <p:nvPr/>
          </p:nvCxnSpPr>
          <p:spPr bwMode="ltGray">
            <a:xfrm>
              <a:off x="6056635" y="4010293"/>
              <a:ext cx="1681187" cy="0"/>
            </a:xfrm>
            <a:prstGeom prst="line">
              <a:avLst/>
            </a:prstGeom>
            <a:noFill/>
            <a:ln w="38100">
              <a:solidFill>
                <a:schemeClr val="tx1"/>
              </a:solidFill>
              <a:round/>
              <a:headEnd/>
              <a:tailEnd/>
            </a:ln>
          </p:spPr>
        </p:cxnSp>
        <p:cxnSp>
          <p:nvCxnSpPr>
            <p:cNvPr id="157"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tx1"/>
              </a:solidFill>
              <a:round/>
              <a:headEnd/>
              <a:tailEnd/>
            </a:ln>
          </p:spPr>
        </p:cxnSp>
        <p:cxnSp>
          <p:nvCxnSpPr>
            <p:cNvPr id="158"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tx1"/>
              </a:solidFill>
              <a:round/>
              <a:headEnd/>
              <a:tailEnd/>
            </a:ln>
          </p:spPr>
        </p:cxnSp>
        <p:sp>
          <p:nvSpPr>
            <p:cNvPr id="159"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0"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1"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2"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3"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4" name="Freeform 163"/>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tx1"/>
              </a:solidFill>
              <a:round/>
              <a:headEnd/>
              <a:tailEn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65"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tx1"/>
              </a:solidFill>
              <a:round/>
              <a:headEnd/>
              <a:tailEnd/>
            </a:ln>
          </p:spPr>
          <p:txBody>
            <a:bodyPr wrap="none" anchor="ctr"/>
            <a:lstStyle/>
            <a:p>
              <a:endParaRPr lang="en-GB">
                <a:solidFill>
                  <a:srgbClr val="000000"/>
                </a:solidFill>
              </a:endParaRPr>
            </a:p>
          </p:txBody>
        </p:sp>
      </p:grpSp>
      <p:grpSp>
        <p:nvGrpSpPr>
          <p:cNvPr id="141" name="Group 140"/>
          <p:cNvGrpSpPr/>
          <p:nvPr/>
        </p:nvGrpSpPr>
        <p:grpSpPr>
          <a:xfrm>
            <a:off x="625460" y="1911100"/>
            <a:ext cx="7794467" cy="2754522"/>
            <a:chOff x="648204" y="1970299"/>
            <a:chExt cx="7794467" cy="2754522"/>
          </a:xfrm>
        </p:grpSpPr>
        <p:cxnSp>
          <p:nvCxnSpPr>
            <p:cNvPr id="45" name="Straight Connector 452"/>
            <p:cNvCxnSpPr>
              <a:cxnSpLocks noChangeShapeType="1"/>
            </p:cNvCxnSpPr>
            <p:nvPr/>
          </p:nvCxnSpPr>
          <p:spPr bwMode="ltGray">
            <a:xfrm>
              <a:off x="6021329" y="2741109"/>
              <a:ext cx="1479482" cy="4216"/>
            </a:xfrm>
            <a:prstGeom prst="line">
              <a:avLst/>
            </a:prstGeom>
            <a:noFill/>
            <a:ln w="38100">
              <a:solidFill>
                <a:schemeClr val="bg1">
                  <a:lumMod val="65000"/>
                </a:schemeClr>
              </a:solidFill>
              <a:round/>
              <a:headEnd/>
              <a:tailEnd/>
            </a:ln>
          </p:spPr>
        </p:cxnSp>
        <p:cxnSp>
          <p:nvCxnSpPr>
            <p:cNvPr id="46" name="Straight Connector 452"/>
            <p:cNvCxnSpPr>
              <a:cxnSpLocks noChangeShapeType="1"/>
            </p:cNvCxnSpPr>
            <p:nvPr/>
          </p:nvCxnSpPr>
          <p:spPr bwMode="ltGray">
            <a:xfrm>
              <a:off x="6056635" y="4010293"/>
              <a:ext cx="1681187" cy="0"/>
            </a:xfrm>
            <a:prstGeom prst="line">
              <a:avLst/>
            </a:prstGeom>
            <a:noFill/>
            <a:ln w="38100">
              <a:solidFill>
                <a:schemeClr val="bg1">
                  <a:lumMod val="65000"/>
                </a:schemeClr>
              </a:solidFill>
              <a:round/>
              <a:headEnd/>
              <a:tailEnd/>
            </a:ln>
          </p:spPr>
        </p:cxnSp>
        <p:cxnSp>
          <p:nvCxnSpPr>
            <p:cNvPr id="87"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bg1">
                  <a:lumMod val="65000"/>
                </a:schemeClr>
              </a:solidFill>
              <a:round/>
              <a:headEnd/>
              <a:tailEnd/>
            </a:ln>
          </p:spPr>
        </p:cxnSp>
        <p:cxnSp>
          <p:nvCxnSpPr>
            <p:cNvPr id="88"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bg1">
                  <a:lumMod val="65000"/>
                </a:schemeClr>
              </a:solidFill>
              <a:round/>
              <a:headEnd/>
              <a:tailEnd/>
            </a:ln>
          </p:spPr>
        </p:cxnSp>
        <p:sp>
          <p:nvSpPr>
            <p:cNvPr id="95"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96"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97"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98"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99"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111" name="Freeform 110"/>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bg1">
                  <a:lumMod val="65000"/>
                </a:schemeClr>
              </a:solidFill>
              <a:round/>
              <a:headEnd/>
              <a:tailEn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34"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grpSp>
      <p:sp>
        <p:nvSpPr>
          <p:cNvPr id="235" name="Rounded Rectangle 234"/>
          <p:cNvSpPr/>
          <p:nvPr/>
        </p:nvSpPr>
        <p:spPr bwMode="auto">
          <a:xfrm>
            <a:off x="7236528" y="1617786"/>
            <a:ext cx="1386472" cy="5120371"/>
          </a:xfrm>
          <a:prstGeom prst="roundRect">
            <a:avLst/>
          </a:prstGeom>
          <a:gradFill>
            <a:gsLst>
              <a:gs pos="0">
                <a:srgbClr val="FFB3B3"/>
              </a:gs>
              <a:gs pos="100000">
                <a:srgbClr val="FFDDDE"/>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38" name="Group 237"/>
          <p:cNvGrpSpPr/>
          <p:nvPr/>
        </p:nvGrpSpPr>
        <p:grpSpPr>
          <a:xfrm>
            <a:off x="7111406" y="5282220"/>
            <a:ext cx="1516617" cy="1189128"/>
            <a:chOff x="7111406" y="5282220"/>
            <a:chExt cx="1516617" cy="1189128"/>
          </a:xfrm>
        </p:grpSpPr>
        <p:sp>
          <p:nvSpPr>
            <p:cNvPr id="236" name="Text Box 162"/>
            <p:cNvSpPr txBox="1">
              <a:spLocks noChangeArrowheads="1"/>
            </p:cNvSpPr>
            <p:nvPr/>
          </p:nvSpPr>
          <p:spPr bwMode="auto">
            <a:xfrm>
              <a:off x="7111406" y="5714218"/>
              <a:ext cx="1516617" cy="757130"/>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Data Archive Interop.</a:t>
              </a:r>
            </a:p>
            <a:p>
              <a:pPr marL="112713" indent="-112713">
                <a:lnSpc>
                  <a:spcPct val="90000"/>
                </a:lnSpc>
                <a:buFont typeface="Wingdings" pitchFamily="2" charset="2"/>
                <a:buChar char="t"/>
              </a:pPr>
              <a:r>
                <a:rPr lang="en-US" sz="800" b="1" dirty="0">
                  <a:solidFill>
                    <a:srgbClr val="0033CC"/>
                  </a:solidFill>
                  <a:latin typeface="Arial"/>
                </a:rPr>
                <a:t>Navigation </a:t>
              </a:r>
            </a:p>
            <a:p>
              <a:pPr marL="112713" indent="-112713">
                <a:lnSpc>
                  <a:spcPct val="90000"/>
                </a:lnSpc>
                <a:buFont typeface="Wingdings" pitchFamily="2" charset="2"/>
                <a:buChar char="t"/>
              </a:pPr>
              <a:r>
                <a:rPr lang="en-US" sz="800" b="1" dirty="0">
                  <a:solidFill>
                    <a:srgbClr val="0033CC"/>
                  </a:solidFill>
                  <a:latin typeface="Arial"/>
                </a:rPr>
                <a:t>Spacecraft Monitor &amp; Control</a:t>
              </a:r>
            </a:p>
            <a:p>
              <a:pPr marL="112713" indent="-112713">
                <a:lnSpc>
                  <a:spcPct val="90000"/>
                </a:lnSpc>
                <a:buFont typeface="Wingdings" pitchFamily="2" charset="2"/>
                <a:buChar char="t"/>
              </a:pPr>
              <a:r>
                <a:rPr lang="en-US" sz="800" b="1" dirty="0">
                  <a:solidFill>
                    <a:srgbClr val="0033CC"/>
                  </a:solidFill>
                  <a:latin typeface="Arial"/>
                </a:rPr>
                <a:t>Mission Planning &amp; Scheduling</a:t>
              </a:r>
            </a:p>
          </p:txBody>
        </p:sp>
        <p:sp>
          <p:nvSpPr>
            <p:cNvPr id="237" name="Rounded Rectangle 236"/>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Mission Ops &amp;</a:t>
              </a:r>
            </a:p>
            <a:p>
              <a:pPr algn="ctr" fontAlgn="auto">
                <a:spcBef>
                  <a:spcPts val="0"/>
                </a:spcBef>
                <a:spcAft>
                  <a:spcPts val="0"/>
                </a:spcAft>
                <a:defRPr/>
              </a:pPr>
              <a:r>
                <a:rPr lang="en-US" sz="1050" b="1" dirty="0">
                  <a:solidFill>
                    <a:srgbClr val="FFFFFF"/>
                  </a:solidFill>
                  <a:latin typeface="Arial Narrow"/>
                  <a:cs typeface="Arial Narrow"/>
                </a:rPr>
                <a:t>Info Mgt Services</a:t>
              </a:r>
            </a:p>
          </p:txBody>
        </p:sp>
      </p:grpSp>
      <p:sp>
        <p:nvSpPr>
          <p:cNvPr id="213" name="Rounded Rectangle 212"/>
          <p:cNvSpPr/>
          <p:nvPr/>
        </p:nvSpPr>
        <p:spPr bwMode="auto">
          <a:xfrm>
            <a:off x="5546924" y="1631102"/>
            <a:ext cx="1386472" cy="5093738"/>
          </a:xfrm>
          <a:prstGeom prst="roundRect">
            <a:avLst/>
          </a:prstGeom>
          <a:gradFill>
            <a:gsLst>
              <a:gs pos="0">
                <a:srgbClr val="FFCCFF"/>
              </a:gs>
              <a:gs pos="100000">
                <a:srgbClr val="FFE1FF"/>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16" name="Group 215"/>
          <p:cNvGrpSpPr/>
          <p:nvPr/>
        </p:nvGrpSpPr>
        <p:grpSpPr>
          <a:xfrm>
            <a:off x="5430255" y="5282220"/>
            <a:ext cx="1722175" cy="966014"/>
            <a:chOff x="5430255" y="5282220"/>
            <a:chExt cx="1965325" cy="966014"/>
          </a:xfrm>
        </p:grpSpPr>
        <p:sp>
          <p:nvSpPr>
            <p:cNvPr id="214" name="Text Box 166"/>
            <p:cNvSpPr txBox="1">
              <a:spLocks noChangeArrowheads="1"/>
            </p:cNvSpPr>
            <p:nvPr/>
          </p:nvSpPr>
          <p:spPr bwMode="auto">
            <a:xfrm>
              <a:off x="5430255" y="5712703"/>
              <a:ext cx="1965325" cy="535531"/>
            </a:xfrm>
            <a:prstGeom prst="rect">
              <a:avLst/>
            </a:prstGeom>
            <a:noFill/>
            <a:ln w="9525">
              <a:noFill/>
              <a:miter lim="800000"/>
              <a:headEnd/>
              <a:tailEnd/>
            </a:ln>
          </p:spPr>
          <p:txBody>
            <a:bodyPr>
              <a:spAutoFit/>
            </a:bodyPr>
            <a:lstStyle/>
            <a:p>
              <a:pPr marL="112713" indent="-112713">
                <a:lnSpc>
                  <a:spcPct val="90000"/>
                </a:lnSpc>
                <a:buFont typeface="Wingdings" pitchFamily="2" charset="2"/>
                <a:buChar char="t"/>
              </a:pPr>
              <a:r>
                <a:rPr lang="en-US" sz="800" b="1" dirty="0">
                  <a:solidFill>
                    <a:srgbClr val="0033CC"/>
                  </a:solidFill>
                  <a:latin typeface="Arial"/>
                </a:rPr>
                <a:t>Motion Imagery &amp; Apps</a:t>
              </a:r>
            </a:p>
            <a:p>
              <a:pPr marL="112713" indent="-112713">
                <a:lnSpc>
                  <a:spcPct val="90000"/>
                </a:lnSpc>
                <a:buFont typeface="Wingdings" pitchFamily="2" charset="2"/>
                <a:buChar char="t"/>
              </a:pPr>
              <a:r>
                <a:rPr lang="en-US" sz="800" b="1" dirty="0">
                  <a:solidFill>
                    <a:srgbClr val="0033CC"/>
                  </a:solidFill>
                  <a:latin typeface="Arial"/>
                </a:rPr>
                <a:t>Delay Tolerant Networking</a:t>
              </a:r>
            </a:p>
            <a:p>
              <a:pPr marL="112713" indent="-112713">
                <a:lnSpc>
                  <a:spcPct val="90000"/>
                </a:lnSpc>
                <a:buFont typeface="Wingdings" pitchFamily="2" charset="2"/>
                <a:buChar char="t"/>
              </a:pPr>
              <a:r>
                <a:rPr lang="en-US" sz="800" b="1" dirty="0">
                  <a:solidFill>
                    <a:srgbClr val="0033CC"/>
                  </a:solidFill>
                  <a:latin typeface="Arial"/>
                </a:rPr>
                <a:t>Voice</a:t>
              </a:r>
            </a:p>
            <a:p>
              <a:pPr marL="112713" indent="-112713">
                <a:lnSpc>
                  <a:spcPct val="90000"/>
                </a:lnSpc>
                <a:buClr>
                  <a:srgbClr val="B7C6FE">
                    <a:lumMod val="50000"/>
                  </a:srgbClr>
                </a:buClr>
                <a:buFont typeface="Wingdings" pitchFamily="2" charset="2"/>
                <a:buChar char="t"/>
              </a:pPr>
              <a:r>
                <a:rPr lang="en-US" sz="800" b="1" dirty="0">
                  <a:solidFill>
                    <a:srgbClr val="0033CC"/>
                  </a:solidFill>
                  <a:latin typeface="Arial"/>
                </a:rPr>
                <a:t>CFDP Revisions</a:t>
              </a:r>
            </a:p>
          </p:txBody>
        </p:sp>
        <p:sp>
          <p:nvSpPr>
            <p:cNvPr id="215" name="Rounded Rectangle 214"/>
            <p:cNvSpPr/>
            <p:nvPr/>
          </p:nvSpPr>
          <p:spPr bwMode="auto">
            <a:xfrm>
              <a:off x="5546923" y="5282220"/>
              <a:ext cx="1588824"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Space Internetworking</a:t>
              </a:r>
            </a:p>
            <a:p>
              <a:pPr algn="ctr" fontAlgn="auto">
                <a:spcBef>
                  <a:spcPts val="0"/>
                </a:spcBef>
                <a:spcAft>
                  <a:spcPts val="0"/>
                </a:spcAft>
                <a:defRPr/>
              </a:pPr>
              <a:r>
                <a:rPr lang="en-US" sz="1050" b="1" dirty="0">
                  <a:solidFill>
                    <a:srgbClr val="FFFFFF"/>
                  </a:solidFill>
                  <a:latin typeface="Arial Narrow"/>
                  <a:cs typeface="Arial Narrow"/>
                </a:rPr>
                <a:t>Services</a:t>
              </a:r>
            </a:p>
          </p:txBody>
        </p:sp>
      </p:grpSp>
      <p:sp>
        <p:nvSpPr>
          <p:cNvPr id="133" name="Rounded Rectangle 132"/>
          <p:cNvSpPr/>
          <p:nvPr/>
        </p:nvSpPr>
        <p:spPr bwMode="auto">
          <a:xfrm>
            <a:off x="3875075" y="1631102"/>
            <a:ext cx="1386472" cy="5093738"/>
          </a:xfrm>
          <a:prstGeom prst="roundRect">
            <a:avLst/>
          </a:prstGeom>
          <a:gradFill>
            <a:gsLst>
              <a:gs pos="0">
                <a:srgbClr val="FFE3AB"/>
              </a:gs>
              <a:gs pos="100000">
                <a:srgbClr val="FFEED5"/>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12" name="Group 211"/>
          <p:cNvGrpSpPr/>
          <p:nvPr/>
        </p:nvGrpSpPr>
        <p:grpSpPr>
          <a:xfrm>
            <a:off x="3754281" y="5282220"/>
            <a:ext cx="1536456" cy="958721"/>
            <a:chOff x="3754281" y="5282220"/>
            <a:chExt cx="1536456" cy="958721"/>
          </a:xfrm>
        </p:grpSpPr>
        <p:sp>
          <p:nvSpPr>
            <p:cNvPr id="139" name="Text Box 162"/>
            <p:cNvSpPr txBox="1">
              <a:spLocks noChangeArrowheads="1"/>
            </p:cNvSpPr>
            <p:nvPr/>
          </p:nvSpPr>
          <p:spPr bwMode="auto">
            <a:xfrm>
              <a:off x="3754281" y="5705410"/>
              <a:ext cx="1536456" cy="535531"/>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CS Service Management</a:t>
              </a:r>
            </a:p>
            <a:p>
              <a:pPr marL="112713" indent="-112713">
                <a:lnSpc>
                  <a:spcPct val="90000"/>
                </a:lnSpc>
                <a:buFont typeface="Wingdings" pitchFamily="2" charset="2"/>
                <a:buChar char="t"/>
              </a:pPr>
              <a:r>
                <a:rPr lang="en-US" sz="800" b="1" dirty="0">
                  <a:solidFill>
                    <a:srgbClr val="0033CC"/>
                  </a:solidFill>
                  <a:latin typeface="Arial"/>
                </a:rPr>
                <a:t>CS Transfer Services</a:t>
              </a:r>
            </a:p>
            <a:p>
              <a:pPr marL="112713" indent="-112713">
                <a:lnSpc>
                  <a:spcPct val="90000"/>
                </a:lnSpc>
                <a:buClr>
                  <a:srgbClr val="FF0000"/>
                </a:buClr>
                <a:buFont typeface="Wingdings" pitchFamily="2" charset="2"/>
                <a:buChar char="t"/>
              </a:pPr>
              <a:r>
                <a:rPr lang="en-US" sz="800" b="1" dirty="0">
                  <a:solidFill>
                    <a:srgbClr val="0033CC"/>
                  </a:solidFill>
                  <a:latin typeface="Arial"/>
                </a:rPr>
                <a:t>Cloud Computing BOF</a:t>
              </a:r>
              <a:endParaRPr lang="en-US" sz="800" dirty="0">
                <a:solidFill>
                  <a:srgbClr val="0033CC"/>
                </a:solidFill>
                <a:latin typeface="Arial"/>
              </a:endParaRPr>
            </a:p>
            <a:p>
              <a:pPr marL="112713" indent="-112713">
                <a:lnSpc>
                  <a:spcPct val="90000"/>
                </a:lnSpc>
                <a:buFont typeface="Wingdings" pitchFamily="2" charset="2"/>
                <a:buChar char="t"/>
              </a:pPr>
              <a:endParaRPr lang="en-US" sz="800" b="1" dirty="0">
                <a:solidFill>
                  <a:srgbClr val="0033CC"/>
                </a:solidFill>
                <a:latin typeface="Arial"/>
              </a:endParaRPr>
            </a:p>
          </p:txBody>
        </p:sp>
        <p:sp>
          <p:nvSpPr>
            <p:cNvPr id="209" name="Rounded Rectangle 208"/>
            <p:cNvSpPr/>
            <p:nvPr/>
          </p:nvSpPr>
          <p:spPr bwMode="auto">
            <a:xfrm>
              <a:off x="3875075" y="5282220"/>
              <a:ext cx="1386472" cy="363985"/>
            </a:xfrm>
            <a:prstGeom prst="roundRect">
              <a:avLst>
                <a:gd name="adj" fmla="val 16667"/>
              </a:avLst>
            </a:prstGeom>
            <a:solidFill>
              <a:srgbClr val="FF9900"/>
            </a:solidFill>
            <a:ln w="38100">
              <a:noFill/>
              <a:round/>
              <a:headEnd/>
              <a:tailEnd/>
            </a:ln>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Cross Support</a:t>
              </a:r>
            </a:p>
            <a:p>
              <a:pPr algn="ctr" fontAlgn="auto">
                <a:spcBef>
                  <a:spcPts val="0"/>
                </a:spcBef>
                <a:spcAft>
                  <a:spcPts val="0"/>
                </a:spcAft>
                <a:defRPr/>
              </a:pPr>
              <a:r>
                <a:rPr lang="en-US" sz="1050" b="1" dirty="0">
                  <a:solidFill>
                    <a:srgbClr val="FFFFFF"/>
                  </a:solidFill>
                  <a:latin typeface="Arial Narrow"/>
                  <a:cs typeface="Arial Narrow"/>
                </a:rPr>
                <a:t>Services</a:t>
              </a:r>
            </a:p>
          </p:txBody>
        </p:sp>
      </p:grpSp>
      <p:grpSp>
        <p:nvGrpSpPr>
          <p:cNvPr id="210" name="Group 209"/>
          <p:cNvGrpSpPr/>
          <p:nvPr/>
        </p:nvGrpSpPr>
        <p:grpSpPr>
          <a:xfrm>
            <a:off x="4087184" y="2575861"/>
            <a:ext cx="1678008" cy="1633054"/>
            <a:chOff x="4087184" y="2575861"/>
            <a:chExt cx="1678008" cy="1633054"/>
          </a:xfrm>
          <a:effectLst>
            <a:glow rad="63500">
              <a:schemeClr val="accent4">
                <a:satMod val="175000"/>
                <a:alpha val="40000"/>
              </a:schemeClr>
            </a:glow>
          </a:effectLst>
        </p:grpSpPr>
        <p:sp>
          <p:nvSpPr>
            <p:cNvPr id="205" name="Rectangle 308"/>
            <p:cNvSpPr>
              <a:spLocks noChangeArrowheads="1"/>
            </p:cNvSpPr>
            <p:nvPr/>
          </p:nvSpPr>
          <p:spPr bwMode="auto">
            <a:xfrm>
              <a:off x="4109963" y="2586229"/>
              <a:ext cx="1655229" cy="318268"/>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06" name="Rectangle 309"/>
            <p:cNvSpPr>
              <a:spLocks noChangeArrowheads="1"/>
            </p:cNvSpPr>
            <p:nvPr/>
          </p:nvSpPr>
          <p:spPr bwMode="auto">
            <a:xfrm>
              <a:off x="4087184" y="3853124"/>
              <a:ext cx="1662822" cy="297209"/>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07" name="Rectangle 310"/>
            <p:cNvSpPr>
              <a:spLocks noChangeArrowheads="1"/>
            </p:cNvSpPr>
            <p:nvPr/>
          </p:nvSpPr>
          <p:spPr bwMode="auto">
            <a:xfrm rot="3372725">
              <a:off x="4243419" y="3238135"/>
              <a:ext cx="1549653" cy="274584"/>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08" name="Rectangle 312"/>
            <p:cNvSpPr>
              <a:spLocks noChangeArrowheads="1"/>
            </p:cNvSpPr>
            <p:nvPr/>
          </p:nvSpPr>
          <p:spPr bwMode="auto">
            <a:xfrm rot="18236087" flipH="1">
              <a:off x="4195108" y="3253303"/>
              <a:ext cx="1633054" cy="278170"/>
            </a:xfrm>
            <a:prstGeom prst="rect">
              <a:avLst/>
            </a:prstGeom>
            <a:solidFill>
              <a:srgbClr val="FF9933"/>
            </a:solidFill>
            <a:ln w="38100">
              <a:noFill/>
              <a:round/>
              <a:headEnd/>
              <a:tailEnd/>
            </a:ln>
          </p:spPr>
          <p:txBody>
            <a:bodyPr wrap="none" anchor="ctr"/>
            <a:lstStyle/>
            <a:p>
              <a:endParaRPr lang="en-GB">
                <a:solidFill>
                  <a:srgbClr val="000000"/>
                </a:solidFill>
              </a:endParaRPr>
            </a:p>
          </p:txBody>
        </p:sp>
      </p:grpSp>
      <p:grpSp>
        <p:nvGrpSpPr>
          <p:cNvPr id="211" name="Group 210"/>
          <p:cNvGrpSpPr/>
          <p:nvPr/>
        </p:nvGrpSpPr>
        <p:grpSpPr>
          <a:xfrm>
            <a:off x="4121277" y="2643376"/>
            <a:ext cx="1676215" cy="1449943"/>
            <a:chOff x="4111753" y="2643376"/>
            <a:chExt cx="1676215" cy="1449943"/>
          </a:xfrm>
        </p:grpSpPr>
        <p:sp>
          <p:nvSpPr>
            <p:cNvPr id="143" name="Rectangle 430"/>
            <p:cNvSpPr>
              <a:spLocks noChangeArrowheads="1"/>
            </p:cNvSpPr>
            <p:nvPr/>
          </p:nvSpPr>
          <p:spPr bwMode="auto">
            <a:xfrm>
              <a:off x="4151722" y="3901922"/>
              <a:ext cx="1636246" cy="191397"/>
            </a:xfrm>
            <a:prstGeom prst="rect">
              <a:avLst/>
            </a:prstGeom>
            <a:solidFill>
              <a:srgbClr val="00B050"/>
            </a:solidFill>
            <a:ln w="38100">
              <a:noFill/>
              <a:round/>
              <a:headEnd/>
              <a:tailEnd/>
            </a:ln>
          </p:spPr>
          <p:txBody>
            <a:bodyPr wrap="none" anchor="ctr"/>
            <a:lstStyle/>
            <a:p>
              <a:endParaRPr lang="en-GB">
                <a:solidFill>
                  <a:srgbClr val="000000"/>
                </a:solidFill>
              </a:endParaRPr>
            </a:p>
          </p:txBody>
        </p:sp>
        <p:sp>
          <p:nvSpPr>
            <p:cNvPr id="144" name="Rectangle 431"/>
            <p:cNvSpPr>
              <a:spLocks noChangeArrowheads="1"/>
            </p:cNvSpPr>
            <p:nvPr/>
          </p:nvSpPr>
          <p:spPr bwMode="auto">
            <a:xfrm>
              <a:off x="4140332" y="2643376"/>
              <a:ext cx="1636247" cy="216040"/>
            </a:xfrm>
            <a:prstGeom prst="rect">
              <a:avLst/>
            </a:prstGeom>
            <a:solidFill>
              <a:srgbClr val="00B050"/>
            </a:solidFill>
            <a:ln w="38100">
              <a:noFill/>
              <a:round/>
              <a:headEnd/>
              <a:tailEnd/>
            </a:ln>
          </p:spPr>
          <p:txBody>
            <a:bodyPr wrap="none" anchor="ctr"/>
            <a:lstStyle/>
            <a:p>
              <a:endParaRPr lang="en-GB">
                <a:solidFill>
                  <a:srgbClr val="000000"/>
                </a:solidFill>
              </a:endParaRPr>
            </a:p>
          </p:txBody>
        </p:sp>
        <p:sp>
          <p:nvSpPr>
            <p:cNvPr id="145" name="Freeform 432"/>
            <p:cNvSpPr>
              <a:spLocks noChangeArrowheads="1"/>
            </p:cNvSpPr>
            <p:nvPr/>
          </p:nvSpPr>
          <p:spPr bwMode="auto">
            <a:xfrm>
              <a:off x="4134155" y="2663946"/>
              <a:ext cx="1647636" cy="1421228"/>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46" name="Freeform 433"/>
            <p:cNvSpPr>
              <a:spLocks noChangeArrowheads="1"/>
            </p:cNvSpPr>
            <p:nvPr/>
          </p:nvSpPr>
          <p:spPr bwMode="auto">
            <a:xfrm flipV="1">
              <a:off x="4111753" y="2658145"/>
              <a:ext cx="1643839" cy="1410670"/>
            </a:xfrm>
            <a:custGeom>
              <a:avLst/>
              <a:gdLst>
                <a:gd name="T0" fmla="*/ 0 w 2066925"/>
                <a:gd name="T1" fmla="*/ 0 h 1662112"/>
                <a:gd name="T2" fmla="*/ 647700 w 2066925"/>
                <a:gd name="T3" fmla="*/ 4762 h 1662112"/>
                <a:gd name="T4" fmla="*/ 823912 w 2066925"/>
                <a:gd name="T5" fmla="*/ 233362 h 1662112"/>
                <a:gd name="T6" fmla="*/ 1690686 w 2066925"/>
                <a:gd name="T7" fmla="*/ 1452576 h 1662112"/>
                <a:gd name="T8" fmla="*/ 2062161 w 2066925"/>
                <a:gd name="T9" fmla="*/ 1447814 h 1662112"/>
                <a:gd name="T10" fmla="*/ 2066924 w 2066925"/>
                <a:gd name="T11" fmla="*/ 1657364 h 1662112"/>
                <a:gd name="T12" fmla="*/ 1552574 w 2066925"/>
                <a:gd name="T13" fmla="*/ 1662126 h 1662112"/>
                <a:gd name="T14" fmla="*/ 1428749 w 2066925"/>
                <a:gd name="T15" fmla="*/ 1452576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 name="connsiteX0" fmla="*/ 0 w 2066925"/>
                <a:gd name="connsiteY0" fmla="*/ 0 h 1662112"/>
                <a:gd name="connsiteX1" fmla="*/ 647700 w 2066925"/>
                <a:gd name="connsiteY1" fmla="*/ 476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71707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559593 w 2066925"/>
                <a:gd name="connsiteY6" fmla="*/ 223837 h 1662112"/>
                <a:gd name="connsiteX7" fmla="*/ 9525 w 2066925"/>
                <a:gd name="connsiteY7" fmla="*/ 228600 h 1662112"/>
                <a:gd name="connsiteX8" fmla="*/ 0 w 2066925"/>
                <a:gd name="connsiteY8" fmla="*/ 0 h 1662112"/>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576473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612321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57351"/>
                <a:gd name="connsiteX1" fmla="*/ 713419 w 2066925"/>
                <a:gd name="connsiteY1" fmla="*/ 15902 h 1657351"/>
                <a:gd name="connsiteX2" fmla="*/ 1732507 w 2066925"/>
                <a:gd name="connsiteY2" fmla="*/ 1452562 h 1657351"/>
                <a:gd name="connsiteX3" fmla="*/ 2062162 w 2066925"/>
                <a:gd name="connsiteY3" fmla="*/ 1447800 h 1657351"/>
                <a:gd name="connsiteX4" fmla="*/ 2066925 w 2066925"/>
                <a:gd name="connsiteY4" fmla="*/ 1657350 h 1657351"/>
                <a:gd name="connsiteX5" fmla="*/ 1612717 w 2066925"/>
                <a:gd name="connsiteY5" fmla="*/ 1635839 h 1657351"/>
                <a:gd name="connsiteX6" fmla="*/ 559593 w 2066925"/>
                <a:gd name="connsiteY6" fmla="*/ 223837 h 1657351"/>
                <a:gd name="connsiteX7" fmla="*/ 9525 w 2066925"/>
                <a:gd name="connsiteY7" fmla="*/ 228600 h 1657351"/>
                <a:gd name="connsiteX8" fmla="*/ 0 w 2066925"/>
                <a:gd name="connsiteY8" fmla="*/ 0 h 1657351"/>
                <a:gd name="connsiteX0" fmla="*/ 0 w 2066925"/>
                <a:gd name="connsiteY0" fmla="*/ 0 h 1657350"/>
                <a:gd name="connsiteX1" fmla="*/ 713419 w 2066925"/>
                <a:gd name="connsiteY1" fmla="*/ 15902 h 1657350"/>
                <a:gd name="connsiteX2" fmla="*/ 1732507 w 2066925"/>
                <a:gd name="connsiteY2" fmla="*/ 1452562 h 1657350"/>
                <a:gd name="connsiteX3" fmla="*/ 2062162 w 2066925"/>
                <a:gd name="connsiteY3" fmla="*/ 1447800 h 1657350"/>
                <a:gd name="connsiteX4" fmla="*/ 2066925 w 2066925"/>
                <a:gd name="connsiteY4" fmla="*/ 1657350 h 1657350"/>
                <a:gd name="connsiteX5" fmla="*/ 1612717 w 2066925"/>
                <a:gd name="connsiteY5" fmla="*/ 1649763 h 1657350"/>
                <a:gd name="connsiteX6" fmla="*/ 559593 w 2066925"/>
                <a:gd name="connsiteY6" fmla="*/ 223837 h 1657350"/>
                <a:gd name="connsiteX7" fmla="*/ 9525 w 2066925"/>
                <a:gd name="connsiteY7" fmla="*/ 228600 h 1657350"/>
                <a:gd name="connsiteX8" fmla="*/ 0 w 2066925"/>
                <a:gd name="connsiteY8" fmla="*/ 0 h 1657350"/>
                <a:gd name="connsiteX0" fmla="*/ 0 w 2062162"/>
                <a:gd name="connsiteY0" fmla="*/ 0 h 1649764"/>
                <a:gd name="connsiteX1" fmla="*/ 713419 w 2062162"/>
                <a:gd name="connsiteY1" fmla="*/ 15902 h 1649764"/>
                <a:gd name="connsiteX2" fmla="*/ 1732507 w 2062162"/>
                <a:gd name="connsiteY2" fmla="*/ 1452562 h 1649764"/>
                <a:gd name="connsiteX3" fmla="*/ 2062162 w 2062162"/>
                <a:gd name="connsiteY3" fmla="*/ 1447800 h 1649764"/>
                <a:gd name="connsiteX4" fmla="*/ 2060950 w 2062162"/>
                <a:gd name="connsiteY4" fmla="*/ 1637856 h 1649764"/>
                <a:gd name="connsiteX5" fmla="*/ 1612717 w 2062162"/>
                <a:gd name="connsiteY5" fmla="*/ 1649763 h 1649764"/>
                <a:gd name="connsiteX6" fmla="*/ 559593 w 2062162"/>
                <a:gd name="connsiteY6" fmla="*/ 223837 h 1649764"/>
                <a:gd name="connsiteX7" fmla="*/ 9525 w 2062162"/>
                <a:gd name="connsiteY7" fmla="*/ 228600 h 1649764"/>
                <a:gd name="connsiteX8" fmla="*/ 0 w 2062162"/>
                <a:gd name="connsiteY8" fmla="*/ 0 h 1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162" h="1649764">
                  <a:moveTo>
                    <a:pt x="0" y="0"/>
                  </a:moveTo>
                  <a:lnTo>
                    <a:pt x="713419" y="15902"/>
                  </a:lnTo>
                  <a:lnTo>
                    <a:pt x="1732507" y="1452562"/>
                  </a:lnTo>
                  <a:lnTo>
                    <a:pt x="2062162" y="1447800"/>
                  </a:lnTo>
                  <a:lnTo>
                    <a:pt x="2060950" y="1637856"/>
                  </a:lnTo>
                  <a:lnTo>
                    <a:pt x="1612717" y="1649763"/>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grpSp>
      <p:sp>
        <p:nvSpPr>
          <p:cNvPr id="179" name="Rounded Rectangle 178"/>
          <p:cNvSpPr/>
          <p:nvPr/>
        </p:nvSpPr>
        <p:spPr bwMode="auto">
          <a:xfrm>
            <a:off x="2194349" y="1639980"/>
            <a:ext cx="1386472" cy="5075983"/>
          </a:xfrm>
          <a:prstGeom prst="roundRect">
            <a:avLst/>
          </a:prstGeom>
          <a:gradFill>
            <a:gsLst>
              <a:gs pos="0">
                <a:srgbClr val="99FF99"/>
              </a:gs>
              <a:gs pos="100000">
                <a:srgbClr val="C2F0C2"/>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181" name="Group 417"/>
          <p:cNvGrpSpPr>
            <a:grpSpLocks/>
          </p:cNvGrpSpPr>
          <p:nvPr/>
        </p:nvGrpSpPr>
        <p:grpSpPr bwMode="auto">
          <a:xfrm>
            <a:off x="1674579" y="1890210"/>
            <a:ext cx="2150350" cy="2930368"/>
            <a:chOff x="1423988" y="1019175"/>
            <a:chExt cx="2167767" cy="3427032"/>
          </a:xfrm>
          <a:effectLst>
            <a:glow rad="63500">
              <a:schemeClr val="accent4">
                <a:satMod val="175000"/>
                <a:alpha val="40000"/>
              </a:schemeClr>
            </a:glow>
          </a:effectLst>
        </p:grpSpPr>
        <p:sp>
          <p:nvSpPr>
            <p:cNvPr id="182"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3" name="Freeform 389"/>
            <p:cNvSpPr>
              <a:spLocks noChangeArrowheads="1"/>
            </p:cNvSpPr>
            <p:nvPr/>
          </p:nvSpPr>
          <p:spPr bwMode="auto">
            <a:xfrm>
              <a:off x="2593977" y="1609724"/>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4" name="Freeform 390"/>
            <p:cNvSpPr>
              <a:spLocks noChangeArrowheads="1"/>
            </p:cNvSpPr>
            <p:nvPr/>
          </p:nvSpPr>
          <p:spPr bwMode="auto">
            <a:xfrm flipV="1">
              <a:off x="2527303" y="1933574"/>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5" name="Freeform 411"/>
            <p:cNvSpPr>
              <a:spLocks noChangeArrowheads="1"/>
            </p:cNvSpPr>
            <p:nvPr/>
          </p:nvSpPr>
          <p:spPr bwMode="auto">
            <a:xfrm>
              <a:off x="1423988" y="2952749"/>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6" name="Freeform 415"/>
            <p:cNvSpPr>
              <a:spLocks noChangeArrowheads="1"/>
            </p:cNvSpPr>
            <p:nvPr/>
          </p:nvSpPr>
          <p:spPr bwMode="auto">
            <a:xfrm flipV="1">
              <a:off x="1500188" y="3295650"/>
              <a:ext cx="2082042" cy="681037"/>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7" name="Freeform 416"/>
            <p:cNvSpPr>
              <a:spLocks noChangeArrowheads="1"/>
            </p:cNvSpPr>
            <p:nvPr/>
          </p:nvSpPr>
          <p:spPr bwMode="auto">
            <a:xfrm flipV="1">
              <a:off x="2179083" y="3376609"/>
              <a:ext cx="1412672" cy="1069598"/>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grpSp>
      <p:grpSp>
        <p:nvGrpSpPr>
          <p:cNvPr id="201" name="Group 200"/>
          <p:cNvGrpSpPr/>
          <p:nvPr/>
        </p:nvGrpSpPr>
        <p:grpSpPr>
          <a:xfrm>
            <a:off x="2052518" y="5282220"/>
            <a:ext cx="1684638" cy="1144461"/>
            <a:chOff x="2052518" y="5282220"/>
            <a:chExt cx="1684638" cy="1144461"/>
          </a:xfrm>
        </p:grpSpPr>
        <p:sp>
          <p:nvSpPr>
            <p:cNvPr id="180" name="Text Box 167"/>
            <p:cNvSpPr txBox="1">
              <a:spLocks noChangeArrowheads="1"/>
            </p:cNvSpPr>
            <p:nvPr/>
          </p:nvSpPr>
          <p:spPr bwMode="auto">
            <a:xfrm>
              <a:off x="2052518" y="5669551"/>
              <a:ext cx="1684638" cy="757130"/>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RF &amp; Modulation </a:t>
              </a:r>
            </a:p>
            <a:p>
              <a:pPr marL="112713" indent="-112713">
                <a:lnSpc>
                  <a:spcPct val="90000"/>
                </a:lnSpc>
                <a:buFont typeface="Wingdings" pitchFamily="2" charset="2"/>
                <a:buChar char="t"/>
              </a:pPr>
              <a:r>
                <a:rPr lang="en-US" sz="800" b="1" dirty="0">
                  <a:solidFill>
                    <a:srgbClr val="0033CC"/>
                  </a:solidFill>
                  <a:latin typeface="Arial"/>
                </a:rPr>
                <a:t>Space Link Coding &amp; Sync. </a:t>
              </a:r>
            </a:p>
            <a:p>
              <a:pPr marL="112713" indent="-112713">
                <a:lnSpc>
                  <a:spcPct val="90000"/>
                </a:lnSpc>
                <a:buFont typeface="Wingdings" pitchFamily="2" charset="2"/>
                <a:buChar char="t"/>
              </a:pPr>
              <a:r>
                <a:rPr lang="en-US" sz="800" b="1" dirty="0">
                  <a:solidFill>
                    <a:srgbClr val="0033CC"/>
                  </a:solidFill>
                  <a:latin typeface="Arial"/>
                </a:rPr>
                <a:t>Data Compression</a:t>
              </a:r>
            </a:p>
            <a:p>
              <a:pPr marL="112713" indent="-112713">
                <a:lnSpc>
                  <a:spcPct val="90000"/>
                </a:lnSpc>
                <a:buFont typeface="Wingdings" pitchFamily="2" charset="2"/>
                <a:buChar char="t"/>
              </a:pPr>
              <a:r>
                <a:rPr lang="en-US" sz="800" b="1" dirty="0">
                  <a:solidFill>
                    <a:srgbClr val="0033CC"/>
                  </a:solidFill>
                  <a:latin typeface="Arial"/>
                </a:rPr>
                <a:t>Space Link Protocols </a:t>
              </a:r>
            </a:p>
            <a:p>
              <a:pPr marL="112713" indent="-112713">
                <a:lnSpc>
                  <a:spcPct val="90000"/>
                </a:lnSpc>
                <a:buFont typeface="Wingdings" pitchFamily="2" charset="2"/>
                <a:buChar char="t"/>
              </a:pPr>
              <a:r>
                <a:rPr lang="en-US" sz="800" b="1" dirty="0">
                  <a:solidFill>
                    <a:srgbClr val="0033CC"/>
                  </a:solidFill>
                  <a:latin typeface="Arial"/>
                </a:rPr>
                <a:t>Space Data Link Security</a:t>
              </a:r>
              <a:endParaRPr lang="en-US" sz="800" b="1" dirty="0">
                <a:solidFill>
                  <a:srgbClr val="FF9900"/>
                </a:solidFill>
                <a:latin typeface="Arial"/>
              </a:endParaRPr>
            </a:p>
            <a:p>
              <a:pPr marL="112713" indent="-112713">
                <a:lnSpc>
                  <a:spcPct val="90000"/>
                </a:lnSpc>
                <a:buFont typeface="Wingdings" pitchFamily="2" charset="2"/>
                <a:buChar char="t"/>
              </a:pPr>
              <a:r>
                <a:rPr lang="en-US" sz="800" b="1" dirty="0">
                  <a:solidFill>
                    <a:srgbClr val="0033CC"/>
                  </a:solidFill>
                  <a:latin typeface="Arial"/>
                </a:rPr>
                <a:t>Optical Communications</a:t>
              </a:r>
              <a:endParaRPr lang="en-US" sz="800" b="1" dirty="0">
                <a:solidFill>
                  <a:srgbClr val="FF9900"/>
                </a:solidFill>
                <a:latin typeface="Arial"/>
              </a:endParaRPr>
            </a:p>
          </p:txBody>
        </p:sp>
        <p:sp>
          <p:nvSpPr>
            <p:cNvPr id="188" name="Rounded Rectangle 187"/>
            <p:cNvSpPr/>
            <p:nvPr/>
          </p:nvSpPr>
          <p:spPr bwMode="auto">
            <a:xfrm>
              <a:off x="2194349" y="5282220"/>
              <a:ext cx="1386472" cy="363985"/>
            </a:xfrm>
            <a:prstGeom prst="roundRect">
              <a:avLst>
                <a:gd name="adj" fmla="val 16667"/>
              </a:avLst>
            </a:prstGeom>
            <a:solidFill>
              <a:srgbClr val="33CC33"/>
            </a:solidFill>
            <a:ln w="38100">
              <a:noFill/>
              <a:round/>
              <a:headEnd/>
              <a:tailEnd/>
            </a:ln>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Space Link</a:t>
              </a:r>
            </a:p>
            <a:p>
              <a:pPr algn="ctr" fontAlgn="auto">
                <a:spcBef>
                  <a:spcPts val="0"/>
                </a:spcBef>
                <a:spcAft>
                  <a:spcPts val="0"/>
                </a:spcAft>
                <a:defRPr/>
              </a:pPr>
              <a:r>
                <a:rPr lang="en-US" sz="1050" b="1" dirty="0">
                  <a:solidFill>
                    <a:srgbClr val="FFFFFF"/>
                  </a:solidFill>
                  <a:latin typeface="Arial Narrow"/>
                  <a:cs typeface="Arial Narrow"/>
                </a:rPr>
                <a:t>Services</a:t>
              </a:r>
            </a:p>
          </p:txBody>
        </p:sp>
      </p:grpSp>
      <p:sp>
        <p:nvSpPr>
          <p:cNvPr id="168" name="Rounded Rectangle 167"/>
          <p:cNvSpPr/>
          <p:nvPr/>
        </p:nvSpPr>
        <p:spPr bwMode="auto">
          <a:xfrm>
            <a:off x="509183" y="1635544"/>
            <a:ext cx="1386472" cy="5049342"/>
          </a:xfrm>
          <a:prstGeom prst="roundRect">
            <a:avLst>
              <a:gd name="adj" fmla="val 16667"/>
            </a:avLst>
          </a:prstGeom>
          <a:gradFill>
            <a:gsLst>
              <a:gs pos="0">
                <a:srgbClr val="9BBCFF"/>
              </a:gs>
              <a:gs pos="100000">
                <a:srgbClr val="E1EBFF"/>
              </a:gs>
            </a:gsLst>
            <a:lin ang="5400000" scaled="0"/>
          </a:gradFill>
          <a:ln w="38100">
            <a:noFill/>
            <a:round/>
            <a:headEnd/>
            <a:tailEnd/>
          </a:ln>
        </p:spPr>
        <p:txBody>
          <a:bodyPr wrap="none" rtlCol="0" anchor="ctr"/>
          <a:lstStyle/>
          <a:p>
            <a:pPr algn="ctr"/>
            <a:endParaRPr lang="en-US">
              <a:solidFill>
                <a:srgbClr val="000000"/>
              </a:solidFill>
            </a:endParaRPr>
          </a:p>
        </p:txBody>
      </p:sp>
      <p:sp>
        <p:nvSpPr>
          <p:cNvPr id="2" name="Title 1"/>
          <p:cNvSpPr>
            <a:spLocks noGrp="1"/>
          </p:cNvSpPr>
          <p:nvPr>
            <p:ph type="title"/>
          </p:nvPr>
        </p:nvSpPr>
        <p:spPr>
          <a:xfrm>
            <a:off x="457200" y="116541"/>
            <a:ext cx="8229600" cy="721659"/>
          </a:xfrm>
        </p:spPr>
        <p:txBody>
          <a:bodyPr/>
          <a:lstStyle/>
          <a:p>
            <a:r>
              <a:rPr lang="en-US" dirty="0"/>
              <a:t>CCSDS Overview</a:t>
            </a:r>
            <a:br>
              <a:rPr lang="en-US" dirty="0"/>
            </a:br>
            <a:r>
              <a:rPr lang="en-US" dirty="0"/>
              <a:t>End-to-End Architecture</a:t>
            </a:r>
          </a:p>
        </p:txBody>
      </p:sp>
      <p:sp>
        <p:nvSpPr>
          <p:cNvPr id="3" name="Slide Number Placeholder 2"/>
          <p:cNvSpPr>
            <a:spLocks noGrp="1"/>
          </p:cNvSpPr>
          <p:nvPr>
            <p:ph type="sldNum" sz="quarter" idx="4294967295"/>
          </p:nvPr>
        </p:nvSpPr>
        <p:spPr>
          <a:xfrm>
            <a:off x="6781800" y="6473825"/>
            <a:ext cx="2133600" cy="231775"/>
          </a:xfrm>
          <a:prstGeom prst="rect">
            <a:avLst/>
          </a:prstGeom>
        </p:spPr>
        <p:txBody>
          <a:bodyPr/>
          <a:lstStyle/>
          <a:p>
            <a:pPr>
              <a:defRPr/>
            </a:pPr>
            <a:fld id="{C246DBB5-1FC3-4A7F-A21A-11B4D61A50B2}" type="slidenum">
              <a:rPr lang="en-US" smtClean="0">
                <a:solidFill>
                  <a:srgbClr val="000000"/>
                </a:solidFill>
              </a:rPr>
              <a:pPr>
                <a:defRPr/>
              </a:pPr>
              <a:t>9</a:t>
            </a:fld>
            <a:endParaRPr lang="en-US" dirty="0">
              <a:solidFill>
                <a:srgbClr val="000000"/>
              </a:solidFill>
            </a:endParaRPr>
          </a:p>
        </p:txBody>
      </p:sp>
      <p:grpSp>
        <p:nvGrpSpPr>
          <p:cNvPr id="178" name="Group 177"/>
          <p:cNvGrpSpPr/>
          <p:nvPr/>
        </p:nvGrpSpPr>
        <p:grpSpPr>
          <a:xfrm>
            <a:off x="3844034" y="1899828"/>
            <a:ext cx="4243526" cy="2858608"/>
            <a:chOff x="3844034" y="1899828"/>
            <a:chExt cx="4243526" cy="2858608"/>
          </a:xfrm>
        </p:grpSpPr>
        <p:sp>
          <p:nvSpPr>
            <p:cNvPr id="137" name="Rectangle 136"/>
            <p:cNvSpPr/>
            <p:nvPr/>
          </p:nvSpPr>
          <p:spPr bwMode="auto">
            <a:xfrm>
              <a:off x="3844034" y="1899828"/>
              <a:ext cx="4154749" cy="221941"/>
            </a:xfrm>
            <a:prstGeom prst="rect">
              <a:avLst/>
            </a:prstGeom>
            <a:gradFill flip="none" rotWithShape="1">
              <a:gsLst>
                <a:gs pos="0">
                  <a:schemeClr val="accent1">
                    <a:lumMod val="75000"/>
                  </a:schemeClr>
                </a:gs>
                <a:gs pos="100000">
                  <a:schemeClr val="bg1">
                    <a:alpha val="0"/>
                  </a:schemeClr>
                </a:gs>
              </a:gsLst>
              <a:path path="circle">
                <a:fillToRect l="50000" t="50000" r="50000" b="50000"/>
              </a:path>
              <a:tileRect/>
            </a:gradFill>
            <a:ln w="38100">
              <a:noFill/>
              <a:round/>
              <a:headEnd/>
              <a:tailEnd/>
            </a:ln>
          </p:spPr>
          <p:txBody>
            <a:bodyPr wrap="none" rtlCol="0" anchor="ctr"/>
            <a:lstStyle/>
            <a:p>
              <a:pPr algn="ctr" fontAlgn="auto">
                <a:spcBef>
                  <a:spcPts val="0"/>
                </a:spcBef>
                <a:spcAft>
                  <a:spcPts val="0"/>
                </a:spcAft>
                <a:defRPr/>
              </a:pPr>
              <a:r>
                <a:rPr lang="en-US" sz="800" b="1" dirty="0">
                  <a:solidFill>
                    <a:srgbClr val="FFFFFF"/>
                  </a:solidFill>
                  <a:latin typeface="Arial Narrow"/>
                  <a:cs typeface="Arial Narrow"/>
                </a:rPr>
                <a:t>One Organization’s Assets</a:t>
              </a:r>
            </a:p>
          </p:txBody>
        </p:sp>
        <p:sp>
          <p:nvSpPr>
            <p:cNvPr id="138" name="Rectangle 137"/>
            <p:cNvSpPr/>
            <p:nvPr/>
          </p:nvSpPr>
          <p:spPr bwMode="auto">
            <a:xfrm>
              <a:off x="3932811" y="4536495"/>
              <a:ext cx="4154749" cy="221941"/>
            </a:xfrm>
            <a:prstGeom prst="rect">
              <a:avLst/>
            </a:prstGeom>
            <a:gradFill flip="none" rotWithShape="1">
              <a:gsLst>
                <a:gs pos="0">
                  <a:schemeClr val="accent1">
                    <a:lumMod val="75000"/>
                  </a:schemeClr>
                </a:gs>
                <a:gs pos="100000">
                  <a:schemeClr val="bg1">
                    <a:alpha val="0"/>
                  </a:schemeClr>
                </a:gs>
              </a:gsLst>
              <a:path path="circle">
                <a:fillToRect l="50000" t="50000" r="50000" b="50000"/>
              </a:path>
              <a:tileRect/>
            </a:gradFill>
            <a:ln w="38100">
              <a:noFill/>
              <a:round/>
              <a:headEnd/>
              <a:tailEnd/>
            </a:ln>
          </p:spPr>
          <p:txBody>
            <a:bodyPr wrap="none" rtlCol="0" anchor="ctr"/>
            <a:lstStyle/>
            <a:p>
              <a:pPr algn="ctr" fontAlgn="auto">
                <a:spcBef>
                  <a:spcPts val="0"/>
                </a:spcBef>
                <a:spcAft>
                  <a:spcPts val="0"/>
                </a:spcAft>
                <a:defRPr/>
              </a:pPr>
              <a:r>
                <a:rPr lang="en-US" sz="800" b="1" dirty="0">
                  <a:solidFill>
                    <a:srgbClr val="FFFFFF"/>
                  </a:solidFill>
                  <a:latin typeface="Arial Narrow"/>
                  <a:cs typeface="Arial Narrow"/>
                </a:rPr>
                <a:t>Another Organization’s Assets</a:t>
              </a:r>
            </a:p>
          </p:txBody>
        </p:sp>
      </p:grpSp>
      <p:grpSp>
        <p:nvGrpSpPr>
          <p:cNvPr id="177" name="Group 176"/>
          <p:cNvGrpSpPr/>
          <p:nvPr/>
        </p:nvGrpSpPr>
        <p:grpSpPr>
          <a:xfrm>
            <a:off x="379402" y="5282220"/>
            <a:ext cx="1609200" cy="983132"/>
            <a:chOff x="379402" y="5282220"/>
            <a:chExt cx="1609200" cy="983132"/>
          </a:xfrm>
        </p:grpSpPr>
        <p:sp>
          <p:nvSpPr>
            <p:cNvPr id="169" name="Text Box 380"/>
            <p:cNvSpPr txBox="1">
              <a:spLocks noChangeArrowheads="1"/>
            </p:cNvSpPr>
            <p:nvPr/>
          </p:nvSpPr>
          <p:spPr bwMode="auto">
            <a:xfrm>
              <a:off x="379402" y="5680577"/>
              <a:ext cx="1609200" cy="584775"/>
            </a:xfrm>
            <a:prstGeom prst="rect">
              <a:avLst/>
            </a:prstGeom>
            <a:noFill/>
            <a:ln w="12700">
              <a:noFill/>
              <a:miter lim="800000"/>
              <a:headEnd type="none" w="sm" len="sm"/>
              <a:tailEnd type="none" w="sm" len="sm"/>
            </a:ln>
          </p:spPr>
          <p:txBody>
            <a:bodyPr wrap="square">
              <a:spAutoFit/>
            </a:bodyPr>
            <a:lstStyle/>
            <a:p>
              <a:pPr marL="112713" indent="-112713">
                <a:buFont typeface="Wingdings" pitchFamily="2" charset="2"/>
                <a:buChar char=""/>
              </a:pPr>
              <a:r>
                <a:rPr lang="en-US" sz="800" b="1" dirty="0">
                  <a:solidFill>
                    <a:srgbClr val="0033CC"/>
                  </a:solidFill>
                  <a:latin typeface="Arial"/>
                </a:rPr>
                <a:t>Application Supt Services (incl. Plug-n-Play)</a:t>
              </a:r>
            </a:p>
            <a:p>
              <a:pPr marL="112713" indent="-112713">
                <a:buFont typeface="Wingdings" pitchFamily="2" charset="2"/>
                <a:buChar char=""/>
              </a:pPr>
              <a:r>
                <a:rPr lang="en-US" sz="800" b="1" dirty="0">
                  <a:solidFill>
                    <a:srgbClr val="0033CC"/>
                  </a:solidFill>
                  <a:latin typeface="Arial"/>
                </a:rPr>
                <a:t>Onboard Wireless WG</a:t>
              </a:r>
            </a:p>
            <a:p>
              <a:pPr marL="112713" indent="-112713">
                <a:buFont typeface="Wingdings" pitchFamily="2" charset="2"/>
                <a:buChar char=""/>
              </a:pPr>
              <a:r>
                <a:rPr lang="en-US" sz="800" b="1" dirty="0">
                  <a:solidFill>
                    <a:srgbClr val="0033CC"/>
                  </a:solidFill>
                  <a:latin typeface="Arial"/>
                </a:rPr>
                <a:t>Subnetwork Services</a:t>
              </a:r>
              <a:endParaRPr lang="en-US" sz="800" b="1" dirty="0">
                <a:solidFill>
                  <a:srgbClr val="FF0000"/>
                </a:solidFill>
                <a:latin typeface="Arial"/>
              </a:endParaRPr>
            </a:p>
          </p:txBody>
        </p:sp>
        <p:sp>
          <p:nvSpPr>
            <p:cNvPr id="170" name="Rounded Rectangle 169"/>
            <p:cNvSpPr/>
            <p:nvPr/>
          </p:nvSpPr>
          <p:spPr bwMode="auto">
            <a:xfrm>
              <a:off x="509183" y="5282220"/>
              <a:ext cx="1386472" cy="363985"/>
            </a:xfrm>
            <a:prstGeom prst="roundRect">
              <a:avLst>
                <a:gd name="adj" fmla="val 16667"/>
              </a:avLst>
            </a:prstGeom>
            <a:solidFill>
              <a:srgbClr val="3D86FD"/>
            </a:solidFill>
            <a:ln w="38100">
              <a:noFill/>
              <a:round/>
              <a:headEnd/>
              <a:tailEnd/>
            </a:ln>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Spacecraft Onboard </a:t>
              </a:r>
            </a:p>
            <a:p>
              <a:pPr algn="ctr" fontAlgn="auto">
                <a:spcBef>
                  <a:spcPts val="0"/>
                </a:spcBef>
                <a:spcAft>
                  <a:spcPts val="0"/>
                </a:spcAft>
                <a:defRPr/>
              </a:pPr>
              <a:r>
                <a:rPr lang="en-US" sz="1050" b="1" dirty="0">
                  <a:solidFill>
                    <a:srgbClr val="FFFFFF"/>
                  </a:solidFill>
                  <a:latin typeface="Arial Narrow"/>
                  <a:cs typeface="Arial Narrow"/>
                </a:rPr>
                <a:t>Interface Services</a:t>
              </a:r>
            </a:p>
          </p:txBody>
        </p:sp>
      </p:grpSp>
      <p:grpSp>
        <p:nvGrpSpPr>
          <p:cNvPr id="172" name="Group 376"/>
          <p:cNvGrpSpPr>
            <a:grpSpLocks/>
          </p:cNvGrpSpPr>
          <p:nvPr/>
        </p:nvGrpSpPr>
        <p:grpSpPr bwMode="auto">
          <a:xfrm>
            <a:off x="649778" y="2888515"/>
            <a:ext cx="1937834" cy="1543286"/>
            <a:chOff x="457200" y="2195342"/>
            <a:chExt cx="1955006" cy="1805732"/>
          </a:xfrm>
          <a:effectLst>
            <a:glow rad="63500">
              <a:schemeClr val="accent4">
                <a:satMod val="175000"/>
                <a:alpha val="40000"/>
              </a:schemeClr>
            </a:glow>
          </a:effectLst>
        </p:grpSpPr>
        <p:sp>
          <p:nvSpPr>
            <p:cNvPr id="173" name="Rectangle 172"/>
            <p:cNvSpPr/>
            <p:nvPr/>
          </p:nvSpPr>
          <p:spPr bwMode="auto">
            <a:xfrm>
              <a:off x="1177352" y="2345532"/>
              <a:ext cx="1234854"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174" name="Rectangle 173"/>
            <p:cNvSpPr/>
            <p:nvPr/>
          </p:nvSpPr>
          <p:spPr bwMode="auto">
            <a:xfrm>
              <a:off x="457200" y="2952251"/>
              <a:ext cx="955581"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175" name="Rectangle 174"/>
            <p:cNvSpPr/>
            <p:nvPr/>
          </p:nvSpPr>
          <p:spPr bwMode="auto">
            <a:xfrm>
              <a:off x="609661" y="3772363"/>
              <a:ext cx="956870"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176" name="Rectangle 175"/>
            <p:cNvSpPr/>
            <p:nvPr/>
          </p:nvSpPr>
          <p:spPr bwMode="auto">
            <a:xfrm rot="1532171">
              <a:off x="619139" y="2195342"/>
              <a:ext cx="660713" cy="232863"/>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grpSp>
      <p:sp>
        <p:nvSpPr>
          <p:cNvPr id="202" name="Rectangle 418"/>
          <p:cNvSpPr>
            <a:spLocks noChangeArrowheads="1"/>
          </p:cNvSpPr>
          <p:nvPr/>
        </p:nvSpPr>
        <p:spPr bwMode="auto">
          <a:xfrm rot="1717673">
            <a:off x="1490439" y="2722026"/>
            <a:ext cx="1308155"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sp>
        <p:nvSpPr>
          <p:cNvPr id="203" name="Rectangle 419"/>
          <p:cNvSpPr>
            <a:spLocks noChangeArrowheads="1"/>
          </p:cNvSpPr>
          <p:nvPr/>
        </p:nvSpPr>
        <p:spPr bwMode="auto">
          <a:xfrm rot="19983654">
            <a:off x="1569108" y="3238850"/>
            <a:ext cx="1306582"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sp>
        <p:nvSpPr>
          <p:cNvPr id="204" name="Rectangle 377"/>
          <p:cNvSpPr>
            <a:spLocks noChangeArrowheads="1"/>
          </p:cNvSpPr>
          <p:nvPr/>
        </p:nvSpPr>
        <p:spPr bwMode="auto">
          <a:xfrm>
            <a:off x="1603740" y="2378885"/>
            <a:ext cx="1308156"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grpSp>
        <p:nvGrpSpPr>
          <p:cNvPr id="217" name="Group 410"/>
          <p:cNvGrpSpPr/>
          <p:nvPr/>
        </p:nvGrpSpPr>
        <p:grpSpPr>
          <a:xfrm>
            <a:off x="6037820" y="2705022"/>
            <a:ext cx="1479482" cy="1285495"/>
            <a:chOff x="6482411" y="2137070"/>
            <a:chExt cx="997822" cy="1239689"/>
          </a:xfrm>
          <a:effectLst>
            <a:glow rad="63500">
              <a:schemeClr val="accent4">
                <a:satMod val="175000"/>
                <a:alpha val="40000"/>
              </a:schemeClr>
            </a:glow>
          </a:effectLst>
        </p:grpSpPr>
        <p:cxnSp>
          <p:nvCxnSpPr>
            <p:cNvPr id="218" name="Straight Connector 452"/>
            <p:cNvCxnSpPr>
              <a:cxnSpLocks noChangeShapeType="1"/>
            </p:cNvCxnSpPr>
            <p:nvPr/>
          </p:nvCxnSpPr>
          <p:spPr bwMode="ltGray">
            <a:xfrm>
              <a:off x="6482411" y="2137070"/>
              <a:ext cx="997822" cy="4066"/>
            </a:xfrm>
            <a:prstGeom prst="line">
              <a:avLst/>
            </a:prstGeom>
            <a:noFill/>
            <a:ln w="127000">
              <a:solidFill>
                <a:srgbClr val="FF66CC"/>
              </a:solidFill>
              <a:round/>
              <a:headEnd/>
              <a:tailEnd/>
            </a:ln>
            <a:effectLst/>
          </p:spPr>
        </p:cxnSp>
        <p:cxnSp>
          <p:nvCxnSpPr>
            <p:cNvPr id="219" name="Straight Connector 452"/>
            <p:cNvCxnSpPr>
              <a:cxnSpLocks noChangeShapeType="1"/>
            </p:cNvCxnSpPr>
            <p:nvPr/>
          </p:nvCxnSpPr>
          <p:spPr bwMode="ltGray">
            <a:xfrm>
              <a:off x="6496698" y="3367152"/>
              <a:ext cx="872263" cy="5872"/>
            </a:xfrm>
            <a:prstGeom prst="line">
              <a:avLst/>
            </a:prstGeom>
            <a:noFill/>
            <a:ln w="127000">
              <a:solidFill>
                <a:srgbClr val="FF66CC"/>
              </a:solidFill>
              <a:round/>
              <a:headEnd/>
              <a:tailEnd/>
            </a:ln>
            <a:effectLst/>
          </p:spPr>
        </p:cxnSp>
        <p:sp>
          <p:nvSpPr>
            <p:cNvPr id="220" name="Freeform 492"/>
            <p:cNvSpPr>
              <a:spLocks noChangeArrowheads="1"/>
            </p:cNvSpPr>
            <p:nvPr/>
          </p:nvSpPr>
          <p:spPr bwMode="ltGray">
            <a:xfrm flipV="1">
              <a:off x="6698456" y="2140418"/>
              <a:ext cx="697708" cy="1227339"/>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1" name="Freeform 492"/>
            <p:cNvSpPr>
              <a:spLocks noChangeArrowheads="1"/>
            </p:cNvSpPr>
            <p:nvPr/>
          </p:nvSpPr>
          <p:spPr bwMode="ltGray">
            <a:xfrm flipH="1" flipV="1">
              <a:off x="6712741" y="2141417"/>
              <a:ext cx="702469" cy="1235342"/>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grpSp>
      <p:grpSp>
        <p:nvGrpSpPr>
          <p:cNvPr id="234" name="Group 233"/>
          <p:cNvGrpSpPr/>
          <p:nvPr/>
        </p:nvGrpSpPr>
        <p:grpSpPr>
          <a:xfrm>
            <a:off x="766428" y="1984334"/>
            <a:ext cx="5004584" cy="2753626"/>
            <a:chOff x="766428" y="1984334"/>
            <a:chExt cx="5004584" cy="2753626"/>
          </a:xfrm>
        </p:grpSpPr>
        <p:sp>
          <p:nvSpPr>
            <p:cNvPr id="222" name="Freeform 492"/>
            <p:cNvSpPr>
              <a:spLocks noChangeArrowheads="1"/>
            </p:cNvSpPr>
            <p:nvPr/>
          </p:nvSpPr>
          <p:spPr bwMode="ltGray">
            <a:xfrm flipH="1" flipV="1">
              <a:off x="4426560" y="2758645"/>
              <a:ext cx="1197628" cy="1239474"/>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3" name="Freeform 448"/>
            <p:cNvSpPr>
              <a:spLocks noChangeArrowheads="1"/>
            </p:cNvSpPr>
            <p:nvPr/>
          </p:nvSpPr>
          <p:spPr bwMode="ltGray">
            <a:xfrm flipV="1">
              <a:off x="4142543" y="2747651"/>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endParaRPr lang="en-GB">
                <a:solidFill>
                  <a:srgbClr val="000000"/>
                </a:solidFill>
              </a:endParaRPr>
            </a:p>
          </p:txBody>
        </p:sp>
        <p:sp>
          <p:nvSpPr>
            <p:cNvPr id="224" name="Freeform 492"/>
            <p:cNvSpPr>
              <a:spLocks noChangeArrowheads="1"/>
            </p:cNvSpPr>
            <p:nvPr/>
          </p:nvSpPr>
          <p:spPr bwMode="ltGray">
            <a:xfrm flipV="1">
              <a:off x="4419684" y="2735398"/>
              <a:ext cx="1229893" cy="1237973"/>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436156">
                  <a:moveTo>
                    <a:pt x="1543050" y="1426727"/>
                  </a:moveTo>
                  <a:lnTo>
                    <a:pt x="1535905" y="1436156"/>
                  </a:lnTo>
                  <a:cubicBezTo>
                    <a:pt x="1448391" y="1428271"/>
                    <a:pt x="1474405" y="1412097"/>
                    <a:pt x="1273363" y="1412500"/>
                  </a:cubicBezTo>
                  <a:lnTo>
                    <a:pt x="254794" y="2405"/>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5" name="Freeform 443"/>
            <p:cNvSpPr>
              <a:spLocks noChangeArrowheads="1"/>
            </p:cNvSpPr>
            <p:nvPr/>
          </p:nvSpPr>
          <p:spPr bwMode="ltGray">
            <a:xfrm flipV="1">
              <a:off x="4144441" y="3989699"/>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endParaRPr lang="en-GB">
                <a:solidFill>
                  <a:srgbClr val="000000"/>
                </a:solidFill>
              </a:endParaRPr>
            </a:p>
          </p:txBody>
        </p:sp>
        <p:sp>
          <p:nvSpPr>
            <p:cNvPr id="226" name="Freeform 492"/>
            <p:cNvSpPr>
              <a:spLocks noChangeArrowheads="1"/>
            </p:cNvSpPr>
            <p:nvPr/>
          </p:nvSpPr>
          <p:spPr bwMode="ltGray">
            <a:xfrm flipV="1">
              <a:off x="2603466" y="1984334"/>
              <a:ext cx="1227732" cy="753310"/>
            </a:xfrm>
            <a:custGeom>
              <a:avLst/>
              <a:gdLst>
                <a:gd name="T0" fmla="*/ 1238249 w 1238249"/>
                <a:gd name="T1" fmla="*/ 0 h 896285"/>
                <a:gd name="T2" fmla="*/ 812006 w 1238249"/>
                <a:gd name="T3" fmla="*/ 686704 h 896285"/>
                <a:gd name="T4" fmla="*/ 0 w 1238249"/>
                <a:gd name="T5" fmla="*/ 692317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7" name="Freeform 492"/>
            <p:cNvSpPr>
              <a:spLocks noChangeArrowheads="1"/>
            </p:cNvSpPr>
            <p:nvPr/>
          </p:nvSpPr>
          <p:spPr bwMode="ltGray">
            <a:xfrm flipV="1">
              <a:off x="1552486" y="2478874"/>
              <a:ext cx="2245334" cy="254454"/>
            </a:xfrm>
            <a:custGeom>
              <a:avLst/>
              <a:gdLst>
                <a:gd name="T0" fmla="*/ 2264568 w 2264568"/>
                <a:gd name="T1" fmla="*/ 0 h 302748"/>
                <a:gd name="T2" fmla="*/ 1838325 w 2264568"/>
                <a:gd name="T3" fmla="*/ 224496 h 302748"/>
                <a:gd name="T4" fmla="*/ 0 w 2264568"/>
                <a:gd name="T5" fmla="*/ 23385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8" name="Freeform 492"/>
            <p:cNvSpPr>
              <a:spLocks noChangeArrowheads="1"/>
            </p:cNvSpPr>
            <p:nvPr/>
          </p:nvSpPr>
          <p:spPr bwMode="ltGray">
            <a:xfrm flipV="1">
              <a:off x="908329" y="2728359"/>
              <a:ext cx="2926779" cy="392828"/>
            </a:xfrm>
            <a:custGeom>
              <a:avLst/>
              <a:gdLst>
                <a:gd name="T0" fmla="*/ 3057524 w 3057524"/>
                <a:gd name="T1" fmla="*/ 351865 h 455523"/>
                <a:gd name="T2" fmla="*/ 2545556 w 3057524"/>
                <a:gd name="T3" fmla="*/ 0 h 455523"/>
                <a:gd name="T4" fmla="*/ 0 w 3057524"/>
                <a:gd name="T5" fmla="*/ 1869 h 455523"/>
                <a:gd name="T6" fmla="*/ 0 60000 65536"/>
                <a:gd name="T7" fmla="*/ 0 60000 65536"/>
                <a:gd name="T8" fmla="*/ 0 60000 65536"/>
                <a:gd name="T9" fmla="*/ 0 w 3057524"/>
                <a:gd name="T10" fmla="*/ 0 h 455523"/>
                <a:gd name="T11" fmla="*/ 3057524 w 3057524"/>
                <a:gd name="T12" fmla="*/ 455523 h 455523"/>
                <a:gd name="connsiteX0" fmla="*/ 3057524 w 3057524"/>
                <a:gd name="connsiteY0" fmla="*/ 467384 h 467384"/>
                <a:gd name="connsiteX1" fmla="*/ 2545556 w 3057524"/>
                <a:gd name="connsiteY1" fmla="*/ 11861 h 467384"/>
                <a:gd name="connsiteX2" fmla="*/ 638500 w 3057524"/>
                <a:gd name="connsiteY2" fmla="*/ 0 h 467384"/>
                <a:gd name="connsiteX3" fmla="*/ 0 w 3057524"/>
                <a:gd name="connsiteY3" fmla="*/ 14281 h 467384"/>
                <a:gd name="connsiteX0" fmla="*/ 2927834 w 2927834"/>
                <a:gd name="connsiteY0" fmla="*/ 467384 h 467384"/>
                <a:gd name="connsiteX1" fmla="*/ 2415866 w 2927834"/>
                <a:gd name="connsiteY1" fmla="*/ 11861 h 467384"/>
                <a:gd name="connsiteX2" fmla="*/ 508810 w 2927834"/>
                <a:gd name="connsiteY2" fmla="*/ 0 h 467384"/>
                <a:gd name="connsiteX3" fmla="*/ 0 w 2927834"/>
                <a:gd name="connsiteY3" fmla="*/ 320266 h 467384"/>
                <a:gd name="connsiteX0" fmla="*/ 2951850 w 2951850"/>
                <a:gd name="connsiteY0" fmla="*/ 467384 h 467384"/>
                <a:gd name="connsiteX1" fmla="*/ 2439882 w 2951850"/>
                <a:gd name="connsiteY1" fmla="*/ 11861 h 467384"/>
                <a:gd name="connsiteX2" fmla="*/ 532826 w 2951850"/>
                <a:gd name="connsiteY2" fmla="*/ 0 h 467384"/>
                <a:gd name="connsiteX3" fmla="*/ 0 w 2951850"/>
                <a:gd name="connsiteY3" fmla="*/ 286268 h 467384"/>
              </a:gdLst>
              <a:ahLst/>
              <a:cxnLst>
                <a:cxn ang="0">
                  <a:pos x="connsiteX0" y="connsiteY0"/>
                </a:cxn>
                <a:cxn ang="0">
                  <a:pos x="connsiteX1" y="connsiteY1"/>
                </a:cxn>
                <a:cxn ang="0">
                  <a:pos x="connsiteX2" y="connsiteY2"/>
                </a:cxn>
                <a:cxn ang="0">
                  <a:pos x="connsiteX3" y="connsiteY3"/>
                </a:cxn>
              </a:cxnLst>
              <a:rect l="l" t="t" r="r" b="b"/>
              <a:pathLst>
                <a:path w="2951850" h="467384">
                  <a:moveTo>
                    <a:pt x="2951850" y="467384"/>
                  </a:moveTo>
                  <a:lnTo>
                    <a:pt x="2439882" y="11861"/>
                  </a:lnTo>
                  <a:lnTo>
                    <a:pt x="532826" y="0"/>
                  </a:lnTo>
                  <a:lnTo>
                    <a:pt x="0" y="286268"/>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9" name="Freeform 492"/>
            <p:cNvSpPr>
              <a:spLocks noChangeArrowheads="1"/>
            </p:cNvSpPr>
            <p:nvPr/>
          </p:nvSpPr>
          <p:spPr bwMode="ltGray">
            <a:xfrm flipV="1">
              <a:off x="766428" y="3633610"/>
              <a:ext cx="2998500" cy="333864"/>
            </a:xfrm>
            <a:custGeom>
              <a:avLst/>
              <a:gdLst>
                <a:gd name="T0" fmla="*/ 3024186 w 3024186"/>
                <a:gd name="T1" fmla="*/ 0 h 397231"/>
                <a:gd name="T2" fmla="*/ 1988343 w 3024186"/>
                <a:gd name="T3" fmla="*/ 297472 h 397231"/>
                <a:gd name="T4" fmla="*/ 0 w 3024186"/>
                <a:gd name="T5" fmla="*/ 306826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30" name="Freeform 492"/>
            <p:cNvSpPr>
              <a:spLocks noChangeArrowheads="1"/>
            </p:cNvSpPr>
            <p:nvPr/>
          </p:nvSpPr>
          <p:spPr bwMode="ltGray">
            <a:xfrm flipV="1">
              <a:off x="936259" y="3969753"/>
              <a:ext cx="2786008" cy="366569"/>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31" name="Freeform 492"/>
            <p:cNvSpPr>
              <a:spLocks noChangeArrowheads="1"/>
            </p:cNvSpPr>
            <p:nvPr/>
          </p:nvSpPr>
          <p:spPr bwMode="ltGray">
            <a:xfrm flipV="1">
              <a:off x="1685082" y="2638629"/>
              <a:ext cx="1004482" cy="980175"/>
            </a:xfrm>
            <a:custGeom>
              <a:avLst/>
              <a:gdLst>
                <a:gd name="T0" fmla="*/ 0 w 1202532"/>
                <a:gd name="T1" fmla="*/ 1012444 h 1310700"/>
                <a:gd name="T2" fmla="*/ 1202532 w 1202532"/>
                <a:gd name="T3" fmla="*/ 473446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 name="connsiteX0" fmla="*/ 0 w 1202532"/>
                <a:gd name="connsiteY0" fmla="*/ 1324866 h 1324866"/>
                <a:gd name="connsiteX1" fmla="*/ 1202532 w 1202532"/>
                <a:gd name="connsiteY1" fmla="*/ 627084 h 1324866"/>
                <a:gd name="connsiteX2" fmla="*/ 146216 w 1202532"/>
                <a:gd name="connsiteY2" fmla="*/ 0 h 1324866"/>
                <a:gd name="connsiteX0" fmla="*/ 0 w 1178516"/>
                <a:gd name="connsiteY0" fmla="*/ 1324866 h 1324866"/>
                <a:gd name="connsiteX1" fmla="*/ 1178516 w 1178516"/>
                <a:gd name="connsiteY1" fmla="*/ 655416 h 1324866"/>
                <a:gd name="connsiteX2" fmla="*/ 146216 w 1178516"/>
                <a:gd name="connsiteY2" fmla="*/ 0 h 1324866"/>
                <a:gd name="connsiteX0" fmla="*/ 156391 w 1032300"/>
                <a:gd name="connsiteY0" fmla="*/ 1186040 h 1186040"/>
                <a:gd name="connsiteX1" fmla="*/ 1032300 w 1032300"/>
                <a:gd name="connsiteY1" fmla="*/ 655416 h 1186040"/>
                <a:gd name="connsiteX2" fmla="*/ 0 w 1032300"/>
                <a:gd name="connsiteY2" fmla="*/ 0 h 1186040"/>
                <a:gd name="connsiteX0" fmla="*/ 153990 w 1032300"/>
                <a:gd name="connsiteY0" fmla="*/ 1166207 h 1166207"/>
                <a:gd name="connsiteX1" fmla="*/ 1032300 w 1032300"/>
                <a:gd name="connsiteY1" fmla="*/ 655416 h 1166207"/>
                <a:gd name="connsiteX2" fmla="*/ 0 w 1032300"/>
                <a:gd name="connsiteY2" fmla="*/ 0 h 1166207"/>
                <a:gd name="connsiteX0" fmla="*/ 153990 w 1013087"/>
                <a:gd name="connsiteY0" fmla="*/ 1166207 h 1166207"/>
                <a:gd name="connsiteX1" fmla="*/ 1013087 w 1013087"/>
                <a:gd name="connsiteY1" fmla="*/ 612918 h 1166207"/>
                <a:gd name="connsiteX2" fmla="*/ 0 w 1013087"/>
                <a:gd name="connsiteY2" fmla="*/ 0 h 1166207"/>
              </a:gdLst>
              <a:ahLst/>
              <a:cxnLst>
                <a:cxn ang="0">
                  <a:pos x="connsiteX0" y="connsiteY0"/>
                </a:cxn>
                <a:cxn ang="0">
                  <a:pos x="connsiteX1" y="connsiteY1"/>
                </a:cxn>
                <a:cxn ang="0">
                  <a:pos x="connsiteX2" y="connsiteY2"/>
                </a:cxn>
              </a:cxnLst>
              <a:rect l="l" t="t" r="r" b="b"/>
              <a:pathLst>
                <a:path w="1013087" h="1166207">
                  <a:moveTo>
                    <a:pt x="153990" y="1166207"/>
                  </a:moveTo>
                  <a:lnTo>
                    <a:pt x="1013087" y="612918"/>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32" name="Freeform 492"/>
            <p:cNvSpPr>
              <a:spLocks noChangeArrowheads="1"/>
            </p:cNvSpPr>
            <p:nvPr/>
          </p:nvSpPr>
          <p:spPr bwMode="ltGray">
            <a:xfrm flipV="1">
              <a:off x="2477722" y="4008599"/>
              <a:ext cx="1351270" cy="729361"/>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1557"/>
                <a:gd name="connsiteY0" fmla="*/ 436143 h 924457"/>
                <a:gd name="connsiteX1" fmla="*/ 2981557 w 2981557"/>
                <a:gd name="connsiteY1" fmla="*/ 924457 h 924457"/>
                <a:gd name="connsiteX2" fmla="*/ 2750999 w 2981557"/>
                <a:gd name="connsiteY2" fmla="*/ 862126 h 924457"/>
                <a:gd name="connsiteX3" fmla="*/ 1888331 w 2981557"/>
                <a:gd name="connsiteY3" fmla="*/ 12112 h 924457"/>
                <a:gd name="connsiteX4" fmla="*/ 0 w 2981557"/>
                <a:gd name="connsiteY4" fmla="*/ 0 h 924457"/>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5070 w 2805070"/>
                <a:gd name="connsiteY0" fmla="*/ 436143 h 862126"/>
                <a:gd name="connsiteX1" fmla="*/ 2750999 w 2805070"/>
                <a:gd name="connsiteY1" fmla="*/ 862126 h 862126"/>
                <a:gd name="connsiteX2" fmla="*/ 1888331 w 2805070"/>
                <a:gd name="connsiteY2" fmla="*/ 12112 h 862126"/>
                <a:gd name="connsiteX3" fmla="*/ 0 w 2805070"/>
                <a:gd name="connsiteY3" fmla="*/ 0 h 862126"/>
                <a:gd name="connsiteX0" fmla="*/ 2750999 w 2750999"/>
                <a:gd name="connsiteY0" fmla="*/ 862126 h 862126"/>
                <a:gd name="connsiteX1" fmla="*/ 1888331 w 2750999"/>
                <a:gd name="connsiteY1" fmla="*/ 12112 h 862126"/>
                <a:gd name="connsiteX2" fmla="*/ 0 w 2750999"/>
                <a:gd name="connsiteY2" fmla="*/ 0 h 862126"/>
                <a:gd name="connsiteX0" fmla="*/ 2789425 w 2789425"/>
                <a:gd name="connsiteY0" fmla="*/ 896124 h 896124"/>
                <a:gd name="connsiteX1" fmla="*/ 1888331 w 2789425"/>
                <a:gd name="connsiteY1" fmla="*/ 12112 h 896124"/>
                <a:gd name="connsiteX2" fmla="*/ 0 w 2789425"/>
                <a:gd name="connsiteY2" fmla="*/ 0 h 896124"/>
                <a:gd name="connsiteX0" fmla="*/ 2789425 w 2789425"/>
                <a:gd name="connsiteY0" fmla="*/ 896124 h 896124"/>
                <a:gd name="connsiteX1" fmla="*/ 2066053 w 2789425"/>
                <a:gd name="connsiteY1" fmla="*/ 779 h 896124"/>
                <a:gd name="connsiteX2" fmla="*/ 0 w 2789425"/>
                <a:gd name="connsiteY2" fmla="*/ 0 h 896124"/>
                <a:gd name="connsiteX0" fmla="*/ 2789425 w 2789425"/>
                <a:gd name="connsiteY0" fmla="*/ 896124 h 896124"/>
                <a:gd name="connsiteX1" fmla="*/ 2090070 w 2789425"/>
                <a:gd name="connsiteY1" fmla="*/ 12112 h 896124"/>
                <a:gd name="connsiteX2" fmla="*/ 0 w 2789425"/>
                <a:gd name="connsiteY2" fmla="*/ 0 h 896124"/>
                <a:gd name="connsiteX0" fmla="*/ 1578994 w 1578994"/>
                <a:gd name="connsiteY0" fmla="*/ 901791 h 901791"/>
                <a:gd name="connsiteX1" fmla="*/ 879639 w 1578994"/>
                <a:gd name="connsiteY1" fmla="*/ 17779 h 901791"/>
                <a:gd name="connsiteX2" fmla="*/ 0 w 1578994"/>
                <a:gd name="connsiteY2" fmla="*/ 0 h 901791"/>
                <a:gd name="connsiteX0" fmla="*/ 1382058 w 1382058"/>
                <a:gd name="connsiteY0" fmla="*/ 890458 h 890458"/>
                <a:gd name="connsiteX1" fmla="*/ 682703 w 1382058"/>
                <a:gd name="connsiteY1" fmla="*/ 6446 h 890458"/>
                <a:gd name="connsiteX2" fmla="*/ 0 w 1382058"/>
                <a:gd name="connsiteY2" fmla="*/ 0 h 890458"/>
                <a:gd name="connsiteX0" fmla="*/ 1324418 w 1324418"/>
                <a:gd name="connsiteY0" fmla="*/ 918789 h 918789"/>
                <a:gd name="connsiteX1" fmla="*/ 682703 w 1324418"/>
                <a:gd name="connsiteY1" fmla="*/ 6446 h 918789"/>
                <a:gd name="connsiteX2" fmla="*/ 0 w 1324418"/>
                <a:gd name="connsiteY2" fmla="*/ 0 h 918789"/>
                <a:gd name="connsiteX0" fmla="*/ 1343631 w 1343631"/>
                <a:gd name="connsiteY0" fmla="*/ 850792 h 850792"/>
                <a:gd name="connsiteX1" fmla="*/ 682703 w 1343631"/>
                <a:gd name="connsiteY1" fmla="*/ 6446 h 850792"/>
                <a:gd name="connsiteX2" fmla="*/ 0 w 1343631"/>
                <a:gd name="connsiteY2" fmla="*/ 0 h 850792"/>
                <a:gd name="connsiteX0" fmla="*/ 1362844 w 1362844"/>
                <a:gd name="connsiteY0" fmla="*/ 867791 h 867791"/>
                <a:gd name="connsiteX1" fmla="*/ 682703 w 1362844"/>
                <a:gd name="connsiteY1" fmla="*/ 6446 h 867791"/>
                <a:gd name="connsiteX2" fmla="*/ 0 w 1362844"/>
                <a:gd name="connsiteY2" fmla="*/ 0 h 867791"/>
              </a:gdLst>
              <a:ahLst/>
              <a:cxnLst>
                <a:cxn ang="0">
                  <a:pos x="connsiteX0" y="connsiteY0"/>
                </a:cxn>
                <a:cxn ang="0">
                  <a:pos x="connsiteX1" y="connsiteY1"/>
                </a:cxn>
                <a:cxn ang="0">
                  <a:pos x="connsiteX2" y="connsiteY2"/>
                </a:cxn>
              </a:cxnLst>
              <a:rect l="l" t="t" r="r" b="b"/>
              <a:pathLst>
                <a:path w="1362844" h="867791">
                  <a:moveTo>
                    <a:pt x="1362844" y="867791"/>
                  </a:moveTo>
                  <a:lnTo>
                    <a:pt x="682703" y="644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grpSp>
      <p:grpSp>
        <p:nvGrpSpPr>
          <p:cNvPr id="257" name="Group 256"/>
          <p:cNvGrpSpPr/>
          <p:nvPr/>
        </p:nvGrpSpPr>
        <p:grpSpPr>
          <a:xfrm>
            <a:off x="648204" y="1970299"/>
            <a:ext cx="7794467" cy="2754522"/>
            <a:chOff x="648204" y="1970299"/>
            <a:chExt cx="7794467" cy="2754522"/>
          </a:xfrm>
        </p:grpSpPr>
        <p:grpSp>
          <p:nvGrpSpPr>
            <p:cNvPr id="253" name="Group 252"/>
            <p:cNvGrpSpPr/>
            <p:nvPr/>
          </p:nvGrpSpPr>
          <p:grpSpPr>
            <a:xfrm>
              <a:off x="648204" y="1970299"/>
              <a:ext cx="7794467" cy="2754522"/>
              <a:chOff x="648204" y="1970299"/>
              <a:chExt cx="7794467" cy="2754522"/>
            </a:xfrm>
          </p:grpSpPr>
          <p:grpSp>
            <p:nvGrpSpPr>
              <p:cNvPr id="239" name="Group 411"/>
              <p:cNvGrpSpPr/>
              <p:nvPr/>
            </p:nvGrpSpPr>
            <p:grpSpPr>
              <a:xfrm>
                <a:off x="6021329" y="2708384"/>
                <a:ext cx="1510576" cy="1288947"/>
                <a:chOff x="6472886" y="2130009"/>
                <a:chExt cx="1018793" cy="1243021"/>
              </a:xfrm>
              <a:effectLst/>
            </p:grpSpPr>
            <p:cxnSp>
              <p:nvCxnSpPr>
                <p:cNvPr id="240" name="Straight Connector 452"/>
                <p:cNvCxnSpPr>
                  <a:cxnSpLocks noChangeShapeType="1"/>
                </p:cNvCxnSpPr>
                <p:nvPr/>
              </p:nvCxnSpPr>
              <p:spPr bwMode="ltGray">
                <a:xfrm>
                  <a:off x="6472886" y="2130009"/>
                  <a:ext cx="997822" cy="4066"/>
                </a:xfrm>
                <a:prstGeom prst="line">
                  <a:avLst/>
                </a:prstGeom>
                <a:noFill/>
                <a:ln w="38100">
                  <a:solidFill>
                    <a:srgbClr val="FF0000"/>
                  </a:solidFill>
                  <a:round/>
                  <a:headEnd/>
                  <a:tailEnd/>
                </a:ln>
              </p:spPr>
            </p:cxnSp>
            <p:cxnSp>
              <p:nvCxnSpPr>
                <p:cNvPr id="241" name="Straight Connector 452"/>
                <p:cNvCxnSpPr>
                  <a:cxnSpLocks noChangeShapeType="1"/>
                </p:cNvCxnSpPr>
                <p:nvPr/>
              </p:nvCxnSpPr>
              <p:spPr bwMode="ltGray">
                <a:xfrm>
                  <a:off x="6619416" y="3367158"/>
                  <a:ext cx="872263" cy="5872"/>
                </a:xfrm>
                <a:prstGeom prst="line">
                  <a:avLst/>
                </a:prstGeom>
                <a:noFill/>
                <a:ln w="38100">
                  <a:solidFill>
                    <a:srgbClr val="FF0000"/>
                  </a:solidFill>
                  <a:round/>
                  <a:headEnd/>
                  <a:tailEnd/>
                </a:ln>
              </p:spPr>
            </p:cxnSp>
            <p:sp>
              <p:nvSpPr>
                <p:cNvPr id="242" name="Freeform 492"/>
                <p:cNvSpPr>
                  <a:spLocks noChangeArrowheads="1"/>
                </p:cNvSpPr>
                <p:nvPr/>
              </p:nvSpPr>
              <p:spPr bwMode="ltGray">
                <a:xfrm flipV="1">
                  <a:off x="6698456" y="2131233"/>
                  <a:ext cx="697708" cy="1227342"/>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3" name="Freeform 492"/>
                <p:cNvSpPr>
                  <a:spLocks noChangeArrowheads="1"/>
                </p:cNvSpPr>
                <p:nvPr/>
              </p:nvSpPr>
              <p:spPr bwMode="ltGray">
                <a:xfrm flipH="1" flipV="1">
                  <a:off x="6709530" y="2136826"/>
                  <a:ext cx="702469" cy="1235345"/>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grpSp>
          <p:sp>
            <p:nvSpPr>
              <p:cNvPr id="244" name="Freeform 492"/>
              <p:cNvSpPr>
                <a:spLocks noChangeArrowheads="1"/>
              </p:cNvSpPr>
              <p:nvPr/>
            </p:nvSpPr>
            <p:spPr bwMode="auto">
              <a:xfrm flipV="1">
                <a:off x="4324766" y="2750147"/>
                <a:ext cx="1349475" cy="1246016"/>
              </a:xfrm>
              <a:custGeom>
                <a:avLst/>
                <a:gdLst>
                  <a:gd name="T0" fmla="*/ 1693068 w 1693068"/>
                  <a:gd name="T1" fmla="*/ 2093608 h 1419626"/>
                  <a:gd name="T2" fmla="*/ 1419225 w 1693068"/>
                  <a:gd name="T3" fmla="*/ 2100662 h 1419626"/>
                  <a:gd name="T4" fmla="*/ 354806 w 1693068"/>
                  <a:gd name="T5" fmla="*/ 3256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 name="connsiteX0" fmla="*/ 1693068 w 1693068"/>
                  <a:gd name="connsiteY0" fmla="*/ 1414857 h 1419626"/>
                  <a:gd name="connsiteX1" fmla="*/ 1400012 w 1693068"/>
                  <a:gd name="connsiteY1" fmla="*/ 1419626 h 1419626"/>
                  <a:gd name="connsiteX2" fmla="*/ 354806 w 1693068"/>
                  <a:gd name="connsiteY2" fmla="*/ 2199 h 1419626"/>
                  <a:gd name="connsiteX3" fmla="*/ 0 w 1693068"/>
                  <a:gd name="connsiteY3" fmla="*/ 0 h 1419626"/>
                </a:gdLst>
                <a:ahLst/>
                <a:cxnLst>
                  <a:cxn ang="0">
                    <a:pos x="connsiteX0" y="connsiteY0"/>
                  </a:cxn>
                  <a:cxn ang="0">
                    <a:pos x="connsiteX1" y="connsiteY1"/>
                  </a:cxn>
                  <a:cxn ang="0">
                    <a:pos x="connsiteX2" y="connsiteY2"/>
                  </a:cxn>
                  <a:cxn ang="0">
                    <a:pos x="connsiteX3" y="connsiteY3"/>
                  </a:cxn>
                </a:cxnLst>
                <a:rect l="l" t="t" r="r" b="b"/>
                <a:pathLst>
                  <a:path w="1693068" h="1419626">
                    <a:moveTo>
                      <a:pt x="1693068" y="1414857"/>
                    </a:moveTo>
                    <a:lnTo>
                      <a:pt x="1400012" y="1419626"/>
                    </a:lnTo>
                    <a:lnTo>
                      <a:pt x="354806" y="2199"/>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5" name="Freeform 492"/>
              <p:cNvSpPr>
                <a:spLocks noChangeArrowheads="1"/>
              </p:cNvSpPr>
              <p:nvPr/>
            </p:nvSpPr>
            <p:spPr bwMode="auto">
              <a:xfrm flipV="1">
                <a:off x="2572658"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6"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7" name="Freeform 492"/>
              <p:cNvSpPr>
                <a:spLocks noChangeArrowheads="1"/>
              </p:cNvSpPr>
              <p:nvPr/>
            </p:nvSpPr>
            <p:spPr bwMode="auto">
              <a:xfrm flipV="1">
                <a:off x="648204" y="3630447"/>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8" name="Freeform 492"/>
              <p:cNvSpPr>
                <a:spLocks noChangeArrowheads="1"/>
              </p:cNvSpPr>
              <p:nvPr/>
            </p:nvSpPr>
            <p:spPr bwMode="auto">
              <a:xfrm flipV="1">
                <a:off x="900713" y="3980638"/>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9" name="Freeform 492"/>
              <p:cNvSpPr>
                <a:spLocks noChangeArrowheads="1"/>
              </p:cNvSpPr>
              <p:nvPr/>
            </p:nvSpPr>
            <p:spPr bwMode="auto">
              <a:xfrm flipV="1">
                <a:off x="946629"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50" name="Freeform 492"/>
              <p:cNvSpPr>
                <a:spLocks noChangeArrowheads="1"/>
              </p:cNvSpPr>
              <p:nvPr/>
            </p:nvSpPr>
            <p:spPr bwMode="auto">
              <a:xfrm flipV="1">
                <a:off x="1834361" y="2663554"/>
                <a:ext cx="841679" cy="886766"/>
              </a:xfrm>
              <a:custGeom>
                <a:avLst/>
                <a:gdLst>
                  <a:gd name="T0" fmla="*/ 152400 w 1145381"/>
                  <a:gd name="T1" fmla="*/ 0 h 1179728"/>
                  <a:gd name="T2" fmla="*/ 1145381 w 1145381"/>
                  <a:gd name="T3" fmla="*/ 402275 h 1179728"/>
                  <a:gd name="T4" fmla="*/ 0 w 1145381"/>
                  <a:gd name="T5" fmla="*/ 911272 h 1179728"/>
                  <a:gd name="T6" fmla="*/ 0 60000 65536"/>
                  <a:gd name="T7" fmla="*/ 0 60000 65536"/>
                  <a:gd name="T8" fmla="*/ 0 60000 65536"/>
                  <a:gd name="T9" fmla="*/ 0 w 1145381"/>
                  <a:gd name="T10" fmla="*/ 0 h 1179728"/>
                  <a:gd name="T11" fmla="*/ 1145381 w 1145381"/>
                  <a:gd name="T12" fmla="*/ 1179728 h 1179728"/>
                  <a:gd name="connsiteX0" fmla="*/ 0 w 992981"/>
                  <a:gd name="connsiteY0" fmla="*/ 0 h 1038069"/>
                  <a:gd name="connsiteX1" fmla="*/ 992981 w 992981"/>
                  <a:gd name="connsiteY1" fmla="*/ 520784 h 1038069"/>
                  <a:gd name="connsiteX2" fmla="*/ 140598 w 992981"/>
                  <a:gd name="connsiteY2" fmla="*/ 1038069 h 1038069"/>
                  <a:gd name="connsiteX0" fmla="*/ 0 w 947350"/>
                  <a:gd name="connsiteY0" fmla="*/ 0 h 1038069"/>
                  <a:gd name="connsiteX1" fmla="*/ 947350 w 947350"/>
                  <a:gd name="connsiteY1" fmla="*/ 543450 h 1038069"/>
                  <a:gd name="connsiteX2" fmla="*/ 140598 w 947350"/>
                  <a:gd name="connsiteY2" fmla="*/ 1038069 h 1038069"/>
                  <a:gd name="connsiteX0" fmla="*/ 0 w 868096"/>
                  <a:gd name="connsiteY0" fmla="*/ 0 h 1055068"/>
                  <a:gd name="connsiteX1" fmla="*/ 868096 w 868096"/>
                  <a:gd name="connsiteY1" fmla="*/ 560449 h 1055068"/>
                  <a:gd name="connsiteX2" fmla="*/ 61344 w 868096"/>
                  <a:gd name="connsiteY2" fmla="*/ 1055068 h 1055068"/>
                  <a:gd name="connsiteX0" fmla="*/ 0 w 848883"/>
                  <a:gd name="connsiteY0" fmla="*/ 0 h 1055068"/>
                  <a:gd name="connsiteX1" fmla="*/ 848883 w 848883"/>
                  <a:gd name="connsiteY1" fmla="*/ 526451 h 1055068"/>
                  <a:gd name="connsiteX2" fmla="*/ 61344 w 848883"/>
                  <a:gd name="connsiteY2" fmla="*/ 1055068 h 1055068"/>
                </a:gdLst>
                <a:ahLst/>
                <a:cxnLst>
                  <a:cxn ang="0">
                    <a:pos x="connsiteX0" y="connsiteY0"/>
                  </a:cxn>
                  <a:cxn ang="0">
                    <a:pos x="connsiteX1" y="connsiteY1"/>
                  </a:cxn>
                  <a:cxn ang="0">
                    <a:pos x="connsiteX2" y="connsiteY2"/>
                  </a:cxn>
                </a:cxnLst>
                <a:rect l="l" t="t" r="r" b="b"/>
                <a:pathLst>
                  <a:path w="848883" h="1055068">
                    <a:moveTo>
                      <a:pt x="0" y="0"/>
                    </a:moveTo>
                    <a:lnTo>
                      <a:pt x="848883" y="526451"/>
                    </a:lnTo>
                    <a:lnTo>
                      <a:pt x="61344" y="1055068"/>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51" name="Freeform 250"/>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rgbClr val="FF0000"/>
                </a:solidFill>
                <a:round/>
                <a:headEnd/>
                <a:tailEn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52"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grpSp>
        <p:cxnSp>
          <p:nvCxnSpPr>
            <p:cNvPr id="254" name="Straight Connector 520"/>
            <p:cNvCxnSpPr>
              <a:cxnSpLocks noChangeShapeType="1"/>
            </p:cNvCxnSpPr>
            <p:nvPr/>
          </p:nvCxnSpPr>
          <p:spPr bwMode="auto">
            <a:xfrm rot="10800000" flipH="1" flipV="1">
              <a:off x="4305787" y="2741937"/>
              <a:ext cx="1326698" cy="9567"/>
            </a:xfrm>
            <a:prstGeom prst="line">
              <a:avLst/>
            </a:prstGeom>
            <a:noFill/>
            <a:ln w="38100">
              <a:solidFill>
                <a:srgbClr val="FF0000"/>
              </a:solidFill>
              <a:round/>
              <a:headEnd/>
              <a:tailEnd/>
            </a:ln>
          </p:spPr>
        </p:cxnSp>
        <p:cxnSp>
          <p:nvCxnSpPr>
            <p:cNvPr id="255" name="Straight Connector 520"/>
            <p:cNvCxnSpPr>
              <a:cxnSpLocks noChangeShapeType="1"/>
            </p:cNvCxnSpPr>
            <p:nvPr/>
          </p:nvCxnSpPr>
          <p:spPr bwMode="auto">
            <a:xfrm rot="10800000" flipH="1" flipV="1">
              <a:off x="4307684" y="3994168"/>
              <a:ext cx="1326698" cy="9567"/>
            </a:xfrm>
            <a:prstGeom prst="line">
              <a:avLst/>
            </a:prstGeom>
            <a:noFill/>
            <a:ln w="38100">
              <a:solidFill>
                <a:srgbClr val="FF0000"/>
              </a:solidFill>
              <a:round/>
              <a:headEnd/>
              <a:tailEnd/>
            </a:ln>
          </p:spPr>
        </p:cxnSp>
        <p:sp>
          <p:nvSpPr>
            <p:cNvPr id="256" name="Freeform 492"/>
            <p:cNvSpPr>
              <a:spLocks noChangeArrowheads="1"/>
            </p:cNvSpPr>
            <p:nvPr/>
          </p:nvSpPr>
          <p:spPr bwMode="auto">
            <a:xfrm flipH="1" flipV="1">
              <a:off x="4277313" y="2748109"/>
              <a:ext cx="1398823" cy="1252391"/>
            </a:xfrm>
            <a:custGeom>
              <a:avLst/>
              <a:gdLst>
                <a:gd name="T0" fmla="*/ 1754981 w 1754981"/>
                <a:gd name="T1" fmla="*/ 2432144 h 1417278"/>
                <a:gd name="T2" fmla="*/ 1316831 w 1754981"/>
                <a:gd name="T3" fmla="*/ 2420545 h 1417278"/>
                <a:gd name="T4" fmla="*/ 278606 w 1754981"/>
                <a:gd name="T5" fmla="*/ 4496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 name="connsiteX0" fmla="*/ 1754981 w 1754981"/>
                <a:gd name="connsiteY0" fmla="*/ 1417278 h 1417278"/>
                <a:gd name="connsiteX1" fmla="*/ 1340847 w 1754981"/>
                <a:gd name="connsiteY1" fmla="*/ 1415894 h 1417278"/>
                <a:gd name="connsiteX2" fmla="*/ 278606 w 1754981"/>
                <a:gd name="connsiteY2" fmla="*/ 2619 h 1417278"/>
                <a:gd name="connsiteX3" fmla="*/ 0 w 1754981"/>
                <a:gd name="connsiteY3" fmla="*/ 0 h 1417278"/>
                <a:gd name="connsiteX0" fmla="*/ 1754981 w 1754981"/>
                <a:gd name="connsiteY0" fmla="*/ 1420031 h 1420031"/>
                <a:gd name="connsiteX1" fmla="*/ 1340847 w 1754981"/>
                <a:gd name="connsiteY1" fmla="*/ 1418647 h 1420031"/>
                <a:gd name="connsiteX2" fmla="*/ 293017 w 1754981"/>
                <a:gd name="connsiteY2" fmla="*/ 0 h 1420031"/>
                <a:gd name="connsiteX3" fmla="*/ 0 w 1754981"/>
                <a:gd name="connsiteY3" fmla="*/ 2753 h 1420031"/>
              </a:gdLst>
              <a:ahLst/>
              <a:cxnLst>
                <a:cxn ang="0">
                  <a:pos x="connsiteX0" y="connsiteY0"/>
                </a:cxn>
                <a:cxn ang="0">
                  <a:pos x="connsiteX1" y="connsiteY1"/>
                </a:cxn>
                <a:cxn ang="0">
                  <a:pos x="connsiteX2" y="connsiteY2"/>
                </a:cxn>
                <a:cxn ang="0">
                  <a:pos x="connsiteX3" y="connsiteY3"/>
                </a:cxn>
              </a:cxnLst>
              <a:rect l="l" t="t" r="r" b="b"/>
              <a:pathLst>
                <a:path w="1754981" h="1420031">
                  <a:moveTo>
                    <a:pt x="1754981" y="1420031"/>
                  </a:moveTo>
                  <a:lnTo>
                    <a:pt x="1340847" y="1418647"/>
                  </a:lnTo>
                  <a:lnTo>
                    <a:pt x="293017" y="0"/>
                  </a:lnTo>
                  <a:lnTo>
                    <a:pt x="0" y="2753"/>
                  </a:lnTo>
                </a:path>
              </a:pathLst>
            </a:custGeom>
            <a:noFill/>
            <a:ln w="38100">
              <a:solidFill>
                <a:srgbClr val="FF0000"/>
              </a:solidFill>
              <a:round/>
              <a:headEnd/>
              <a:tailEnd/>
            </a:ln>
          </p:spPr>
          <p:txBody>
            <a:bodyPr wrap="none" anchor="ctr"/>
            <a:lstStyle/>
            <a:p>
              <a:endParaRPr lang="en-GB">
                <a:solidFill>
                  <a:srgbClr val="000000"/>
                </a:solidFill>
              </a:endParaRPr>
            </a:p>
          </p:txBody>
        </p:sp>
      </p:grpSp>
      <p:sp>
        <p:nvSpPr>
          <p:cNvPr id="258" name="AutoShape 5"/>
          <p:cNvSpPr>
            <a:spLocks noChangeArrowheads="1"/>
          </p:cNvSpPr>
          <p:nvPr/>
        </p:nvSpPr>
        <p:spPr bwMode="ltGray">
          <a:xfrm>
            <a:off x="214064" y="1714402"/>
            <a:ext cx="8719464" cy="3405790"/>
          </a:xfrm>
          <a:prstGeom prst="roundRect">
            <a:avLst>
              <a:gd name="adj" fmla="val 10995"/>
            </a:avLst>
          </a:prstGeom>
          <a:noFill/>
          <a:ln w="165100" algn="ctr">
            <a:solidFill>
              <a:schemeClr val="bg1">
                <a:lumMod val="75000"/>
              </a:schemeClr>
            </a:solidFill>
            <a:round/>
            <a:headEnd type="none" w="sm" len="sm"/>
            <a:tailEnd type="none" w="sm" len="sm"/>
          </a:ln>
        </p:spPr>
        <p:txBody>
          <a:bodyPr/>
          <a:lstStyle/>
          <a:p>
            <a:endParaRPr lang="en-GB">
              <a:solidFill>
                <a:srgbClr val="000000"/>
              </a:solidFill>
            </a:endParaRPr>
          </a:p>
        </p:txBody>
      </p:sp>
      <p:grpSp>
        <p:nvGrpSpPr>
          <p:cNvPr id="167" name="Group 166"/>
          <p:cNvGrpSpPr/>
          <p:nvPr/>
        </p:nvGrpSpPr>
        <p:grpSpPr>
          <a:xfrm>
            <a:off x="443118" y="1767504"/>
            <a:ext cx="8373232" cy="3360741"/>
            <a:chOff x="443118" y="1767504"/>
            <a:chExt cx="8373232" cy="3360741"/>
          </a:xfrm>
        </p:grpSpPr>
        <p:pic>
          <p:nvPicPr>
            <p:cNvPr id="53" name="Picture 52"/>
            <p:cNvPicPr>
              <a:picLocks noChangeAspect="1"/>
            </p:cNvPicPr>
            <p:nvPr/>
          </p:nvPicPr>
          <p:blipFill>
            <a:blip r:embed="rId3" cstate="print"/>
            <a:stretch>
              <a:fillRect/>
            </a:stretch>
          </p:blipFill>
          <p:spPr>
            <a:xfrm>
              <a:off x="2503556" y="2791276"/>
              <a:ext cx="677171" cy="67717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4" name="Picture 53"/>
            <p:cNvPicPr>
              <a:picLocks noChangeAspect="1"/>
            </p:cNvPicPr>
            <p:nvPr/>
          </p:nvPicPr>
          <p:blipFill>
            <a:blip r:embed="rId4" cstate="print"/>
            <a:stretch>
              <a:fillRect/>
            </a:stretch>
          </p:blipFill>
          <p:spPr>
            <a:xfrm>
              <a:off x="1435430" y="3352799"/>
              <a:ext cx="683055" cy="683055"/>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1" name="Picture 9"/>
            <p:cNvPicPr>
              <a:picLocks noChangeAspect="1" noChangeArrowheads="1"/>
            </p:cNvPicPr>
            <p:nvPr/>
          </p:nvPicPr>
          <p:blipFill>
            <a:blip r:embed="rId5" cstate="print">
              <a:clrChange>
                <a:clrFrom>
                  <a:srgbClr val="3838FF"/>
                </a:clrFrom>
                <a:clrTo>
                  <a:srgbClr val="3838FF">
                    <a:alpha val="0"/>
                  </a:srgbClr>
                </a:clrTo>
              </a:clrChange>
            </a:blip>
            <a:srcRect/>
            <a:stretch>
              <a:fillRect/>
            </a:stretch>
          </p:blipFill>
          <p:spPr bwMode="auto">
            <a:xfrm rot="21002872">
              <a:off x="2506368" y="2888328"/>
              <a:ext cx="620416" cy="431377"/>
            </a:xfrm>
            <a:prstGeom prst="rect">
              <a:avLst/>
            </a:prstGeom>
            <a:noFill/>
            <a:ln w="12700">
              <a:noFill/>
              <a:miter lim="800000"/>
              <a:headEnd type="none" w="sm" len="sm"/>
              <a:tailEnd type="none" w="sm" len="sm"/>
            </a:ln>
          </p:spPr>
        </p:pic>
        <p:pic>
          <p:nvPicPr>
            <p:cNvPr id="102" name="Picture 101"/>
            <p:cNvPicPr>
              <a:picLocks noChangeAspect="1"/>
            </p:cNvPicPr>
            <p:nvPr/>
          </p:nvPicPr>
          <p:blipFill>
            <a:blip r:embed="rId6" cstate="print"/>
            <a:stretch>
              <a:fillRect/>
            </a:stretch>
          </p:blipFill>
          <p:spPr>
            <a:xfrm>
              <a:off x="623788" y="2355725"/>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3" name="Picture 102"/>
            <p:cNvPicPr>
              <a:picLocks noChangeAspect="1"/>
            </p:cNvPicPr>
            <p:nvPr/>
          </p:nvPicPr>
          <p:blipFill>
            <a:blip r:embed="rId7" cstate="print"/>
            <a:stretch>
              <a:fillRect/>
            </a:stretch>
          </p:blipFill>
          <p:spPr>
            <a:xfrm flipH="1">
              <a:off x="443118" y="3252788"/>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4" name="Picture 103"/>
            <p:cNvPicPr>
              <a:picLocks noChangeAspect="1"/>
            </p:cNvPicPr>
            <p:nvPr/>
          </p:nvPicPr>
          <p:blipFill>
            <a:blip r:embed="rId8" cstate="print"/>
            <a:stretch>
              <a:fillRect/>
            </a:stretch>
          </p:blipFill>
          <p:spPr>
            <a:xfrm>
              <a:off x="590451" y="4068582"/>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5" name="Picture 104"/>
            <p:cNvPicPr>
              <a:picLocks noChangeAspect="1"/>
            </p:cNvPicPr>
            <p:nvPr/>
          </p:nvPicPr>
          <p:blipFill>
            <a:blip r:embed="rId9" cstate="print"/>
            <a:stretch>
              <a:fillRect/>
            </a:stretch>
          </p:blipFill>
          <p:spPr>
            <a:xfrm>
              <a:off x="1643761" y="4149545"/>
              <a:ext cx="511968" cy="511968"/>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6" name="Picture 105"/>
            <p:cNvPicPr>
              <a:picLocks noChangeAspect="1"/>
            </p:cNvPicPr>
            <p:nvPr/>
          </p:nvPicPr>
          <p:blipFill>
            <a:blip r:embed="rId10" cstate="print"/>
            <a:stretch>
              <a:fillRect/>
            </a:stretch>
          </p:blipFill>
          <p:spPr>
            <a:xfrm>
              <a:off x="1487818" y="2319149"/>
              <a:ext cx="582577" cy="582577"/>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7" name="Picture 10"/>
            <p:cNvPicPr>
              <a:picLocks noChangeAspect="1" noChangeArrowheads="1"/>
            </p:cNvPicPr>
            <p:nvPr/>
          </p:nvPicPr>
          <p:blipFill>
            <a:blip r:embed="rId11" cstate="print">
              <a:clrChange>
                <a:clrFrom>
                  <a:srgbClr val="000CFC"/>
                </a:clrFrom>
                <a:clrTo>
                  <a:srgbClr val="000CFC">
                    <a:alpha val="0"/>
                  </a:srgbClr>
                </a:clrTo>
              </a:clrChange>
            </a:blip>
            <a:srcRect/>
            <a:stretch>
              <a:fillRect/>
            </a:stretch>
          </p:blipFill>
          <p:spPr bwMode="auto">
            <a:xfrm>
              <a:off x="1485135" y="3422044"/>
              <a:ext cx="573207" cy="511969"/>
            </a:xfrm>
            <a:prstGeom prst="rect">
              <a:avLst/>
            </a:prstGeom>
            <a:noFill/>
            <a:ln w="12700">
              <a:noFill/>
              <a:miter lim="800000"/>
              <a:headEnd type="none" w="sm" len="sm"/>
              <a:tailEnd type="none" w="sm" len="sm"/>
            </a:ln>
          </p:spPr>
        </p:pic>
        <p:pic>
          <p:nvPicPr>
            <p:cNvPr id="108" name="Picture 107"/>
            <p:cNvPicPr>
              <a:picLocks noChangeAspect="1"/>
            </p:cNvPicPr>
            <p:nvPr/>
          </p:nvPicPr>
          <p:blipFill>
            <a:blip r:embed="rId12" cstate="print"/>
            <a:stretch>
              <a:fillRect/>
            </a:stretch>
          </p:blipFill>
          <p:spPr>
            <a:xfrm>
              <a:off x="2035115" y="1767504"/>
              <a:ext cx="588469"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9" name="Picture 108"/>
            <p:cNvPicPr>
              <a:picLocks noChangeAspect="1"/>
            </p:cNvPicPr>
            <p:nvPr/>
          </p:nvPicPr>
          <p:blipFill>
            <a:blip r:embed="rId13" cstate="print"/>
            <a:stretch>
              <a:fillRect/>
            </a:stretch>
          </p:blipFill>
          <p:spPr>
            <a:xfrm>
              <a:off x="2687056" y="2204712"/>
              <a:ext cx="667273"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10" name="Picture 109"/>
            <p:cNvPicPr>
              <a:picLocks noChangeAspect="1"/>
            </p:cNvPicPr>
            <p:nvPr/>
          </p:nvPicPr>
          <p:blipFill>
            <a:blip r:embed="rId14" cstate="print"/>
            <a:stretch>
              <a:fillRect/>
            </a:stretch>
          </p:blipFill>
          <p:spPr>
            <a:xfrm>
              <a:off x="3741616" y="2418899"/>
              <a:ext cx="661511" cy="661511"/>
            </a:xfrm>
            <a:prstGeom prst="roundRect">
              <a:avLst/>
            </a:prstGeom>
            <a:ln w="25400">
              <a:solidFill>
                <a:srgbClr val="FF9900"/>
              </a:solidFill>
            </a:ln>
            <a:effectLst>
              <a:outerShdw blurRad="50800" dist="38100" dir="2700000" algn="tl" rotWithShape="0">
                <a:srgbClr val="000000">
                  <a:alpha val="43000"/>
                </a:srgbClr>
              </a:outerShdw>
            </a:effectLst>
          </p:spPr>
        </p:pic>
        <p:grpSp>
          <p:nvGrpSpPr>
            <p:cNvPr id="112" name="Group 370"/>
            <p:cNvGrpSpPr/>
            <p:nvPr/>
          </p:nvGrpSpPr>
          <p:grpSpPr>
            <a:xfrm>
              <a:off x="5481431" y="3562639"/>
              <a:ext cx="1091856" cy="838100"/>
              <a:chOff x="5774530" y="2719488"/>
              <a:chExt cx="985837" cy="756721"/>
            </a:xfrm>
          </p:grpSpPr>
          <p:sp>
            <p:nvSpPr>
              <p:cNvPr id="113" name="Rounded Rectangle 112"/>
              <p:cNvSpPr/>
              <p:nvPr/>
            </p:nvSpPr>
            <p:spPr bwMode="auto">
              <a:xfrm>
                <a:off x="5879306" y="2757488"/>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a:solidFill>
                    <a:srgbClr val="000000"/>
                  </a:solidFill>
                </a:endParaRPr>
              </a:p>
            </p:txBody>
          </p:sp>
          <p:sp>
            <p:nvSpPr>
              <p:cNvPr id="114" name="TextBox 113"/>
              <p:cNvSpPr txBox="1">
                <a:spLocks noChangeArrowheads="1"/>
              </p:cNvSpPr>
              <p:nvPr/>
            </p:nvSpPr>
            <p:spPr bwMode="auto">
              <a:xfrm>
                <a:off x="5774530" y="2719488"/>
                <a:ext cx="985837" cy="30777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a:solidFill>
                      <a:srgbClr val="FFFFFF"/>
                    </a:solidFill>
                    <a:latin typeface="Arial Narrow"/>
                    <a:cs typeface="Arial Narrow"/>
                  </a:rPr>
                  <a:t>MISSION CONTROL</a:t>
                </a:r>
              </a:p>
              <a:p>
                <a:pPr algn="ctr" fontAlgn="auto">
                  <a:spcBef>
                    <a:spcPts val="0"/>
                  </a:spcBef>
                  <a:spcAft>
                    <a:spcPts val="0"/>
                  </a:spcAft>
                  <a:defRPr/>
                </a:pPr>
                <a:r>
                  <a:rPr lang="en-US" sz="700" b="1" dirty="0">
                    <a:solidFill>
                      <a:srgbClr val="FFFFFF"/>
                    </a:solidFill>
                    <a:latin typeface="Arial Narrow"/>
                    <a:cs typeface="Arial Narrow"/>
                  </a:rPr>
                  <a:t>CENTER</a:t>
                </a:r>
              </a:p>
            </p:txBody>
          </p:sp>
          <p:pic>
            <p:nvPicPr>
              <p:cNvPr id="115" name="Picture 114"/>
              <p:cNvPicPr>
                <a:picLocks noChangeAspect="1"/>
              </p:cNvPicPr>
              <p:nvPr/>
            </p:nvPicPr>
            <p:blipFill>
              <a:blip r:embed="rId15" cstate="print"/>
              <a:stretch>
                <a:fillRect/>
              </a:stretch>
            </p:blipFill>
            <p:spPr>
              <a:xfrm>
                <a:off x="5903003" y="2977442"/>
                <a:ext cx="716872" cy="498767"/>
              </a:xfrm>
              <a:prstGeom prst="roundRect">
                <a:avLst/>
              </a:prstGeom>
              <a:ln w="25400">
                <a:solidFill>
                  <a:srgbClr val="FF33CC"/>
                </a:solidFill>
              </a:ln>
              <a:effectLst/>
            </p:spPr>
          </p:pic>
        </p:grpSp>
        <p:grpSp>
          <p:nvGrpSpPr>
            <p:cNvPr id="116" name="Group 371"/>
            <p:cNvGrpSpPr/>
            <p:nvPr/>
          </p:nvGrpSpPr>
          <p:grpSpPr>
            <a:xfrm>
              <a:off x="5469524" y="2171989"/>
              <a:ext cx="1082256" cy="828574"/>
              <a:chOff x="5791199" y="1466951"/>
              <a:chExt cx="985837" cy="754756"/>
            </a:xfrm>
          </p:grpSpPr>
          <p:sp>
            <p:nvSpPr>
              <p:cNvPr id="117" name="Rounded Rectangle 116"/>
              <p:cNvSpPr/>
              <p:nvPr/>
            </p:nvSpPr>
            <p:spPr bwMode="auto">
              <a:xfrm>
                <a:off x="5895975" y="1504951"/>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a:solidFill>
                    <a:srgbClr val="000000"/>
                  </a:solidFill>
                </a:endParaRPr>
              </a:p>
            </p:txBody>
          </p:sp>
          <p:pic>
            <p:nvPicPr>
              <p:cNvPr id="118" name="Picture 117"/>
              <p:cNvPicPr>
                <a:picLocks noChangeAspect="1"/>
              </p:cNvPicPr>
              <p:nvPr/>
            </p:nvPicPr>
            <p:blipFill>
              <a:blip r:embed="rId16" cstate="print"/>
              <a:stretch>
                <a:fillRect/>
              </a:stretch>
            </p:blipFill>
            <p:spPr>
              <a:xfrm>
                <a:off x="5924790" y="1721744"/>
                <a:ext cx="708886" cy="472591"/>
              </a:xfrm>
              <a:prstGeom prst="roundRect">
                <a:avLst/>
              </a:prstGeom>
              <a:ln w="25400">
                <a:solidFill>
                  <a:srgbClr val="FF33CC"/>
                </a:solidFill>
              </a:ln>
              <a:effectLst/>
            </p:spPr>
          </p:pic>
          <p:sp>
            <p:nvSpPr>
              <p:cNvPr id="119" name="TextBox 118"/>
              <p:cNvSpPr txBox="1">
                <a:spLocks noChangeArrowheads="1"/>
              </p:cNvSpPr>
              <p:nvPr/>
            </p:nvSpPr>
            <p:spPr bwMode="auto">
              <a:xfrm>
                <a:off x="5791199" y="1466951"/>
                <a:ext cx="985837" cy="30777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a:solidFill>
                      <a:srgbClr val="FFFFFF"/>
                    </a:solidFill>
                    <a:latin typeface="Arial Narrow"/>
                    <a:cs typeface="Arial Narrow"/>
                  </a:rPr>
                  <a:t>MISSION CONTROL</a:t>
                </a:r>
              </a:p>
              <a:p>
                <a:pPr algn="ctr" fontAlgn="auto">
                  <a:spcBef>
                    <a:spcPts val="0"/>
                  </a:spcBef>
                  <a:spcAft>
                    <a:spcPts val="0"/>
                  </a:spcAft>
                  <a:defRPr/>
                </a:pPr>
                <a:r>
                  <a:rPr lang="en-US" sz="700" b="1" dirty="0">
                    <a:solidFill>
                      <a:srgbClr val="FFFFFF"/>
                    </a:solidFill>
                    <a:latin typeface="Arial Narrow"/>
                    <a:cs typeface="Arial Narrow"/>
                  </a:rPr>
                  <a:t>CENTER</a:t>
                </a:r>
              </a:p>
            </p:txBody>
          </p:sp>
        </p:grpSp>
        <p:grpSp>
          <p:nvGrpSpPr>
            <p:cNvPr id="120" name="Group 384"/>
            <p:cNvGrpSpPr/>
            <p:nvPr/>
          </p:nvGrpSpPr>
          <p:grpSpPr>
            <a:xfrm>
              <a:off x="7314994" y="2186277"/>
              <a:ext cx="1082256" cy="742848"/>
              <a:chOff x="7022953" y="1815770"/>
              <a:chExt cx="1082256" cy="742848"/>
            </a:xfrm>
          </p:grpSpPr>
          <p:sp>
            <p:nvSpPr>
              <p:cNvPr id="121" name="Rounded Rectangle 120"/>
              <p:cNvSpPr/>
              <p:nvPr/>
            </p:nvSpPr>
            <p:spPr bwMode="auto">
              <a:xfrm>
                <a:off x="7147502" y="1857376"/>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122" name="TextBox 121"/>
              <p:cNvSpPr txBox="1">
                <a:spLocks noChangeArrowheads="1"/>
              </p:cNvSpPr>
              <p:nvPr/>
            </p:nvSpPr>
            <p:spPr bwMode="auto">
              <a:xfrm>
                <a:off x="7022953" y="1815770"/>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a:solidFill>
                      <a:srgbClr val="FFFFFF"/>
                    </a:solidFill>
                    <a:latin typeface="Arial Narrow"/>
                    <a:cs typeface="Arial Narrow"/>
                  </a:rPr>
                  <a:t>End Users</a:t>
                </a:r>
              </a:p>
            </p:txBody>
          </p:sp>
          <p:pic>
            <p:nvPicPr>
              <p:cNvPr id="123" name="Picture 122"/>
              <p:cNvPicPr>
                <a:picLocks noChangeAspect="1"/>
              </p:cNvPicPr>
              <p:nvPr/>
            </p:nvPicPr>
            <p:blipFill>
              <a:blip r:embed="rId17" cstate="print"/>
              <a:stretch>
                <a:fillRect/>
              </a:stretch>
            </p:blipFill>
            <p:spPr>
              <a:xfrm>
                <a:off x="7167754" y="1988344"/>
                <a:ext cx="812865" cy="541911"/>
              </a:xfrm>
              <a:prstGeom prst="roundRect">
                <a:avLst>
                  <a:gd name="adj" fmla="val 16667"/>
                </a:avLst>
              </a:prstGeom>
              <a:ln w="25400">
                <a:solidFill>
                  <a:srgbClr val="FF0000"/>
                </a:solidFill>
              </a:ln>
              <a:effectLst/>
            </p:spPr>
          </p:pic>
        </p:grpSp>
        <p:grpSp>
          <p:nvGrpSpPr>
            <p:cNvPr id="124" name="Group 389"/>
            <p:cNvGrpSpPr/>
            <p:nvPr/>
          </p:nvGrpSpPr>
          <p:grpSpPr>
            <a:xfrm>
              <a:off x="7300707" y="3681710"/>
              <a:ext cx="1082256" cy="742848"/>
              <a:chOff x="7111060" y="3099264"/>
              <a:chExt cx="1082256" cy="742848"/>
            </a:xfrm>
          </p:grpSpPr>
          <p:sp>
            <p:nvSpPr>
              <p:cNvPr id="125" name="Rounded Rectangle 124"/>
              <p:cNvSpPr/>
              <p:nvPr/>
            </p:nvSpPr>
            <p:spPr bwMode="auto">
              <a:xfrm>
                <a:off x="7235609" y="3140870"/>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126" name="TextBox 125"/>
              <p:cNvSpPr txBox="1">
                <a:spLocks noChangeArrowheads="1"/>
              </p:cNvSpPr>
              <p:nvPr/>
            </p:nvSpPr>
            <p:spPr bwMode="auto">
              <a:xfrm>
                <a:off x="7111060" y="3099264"/>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a:solidFill>
                      <a:srgbClr val="FFFFFF"/>
                    </a:solidFill>
                    <a:latin typeface="Arial Narrow"/>
                    <a:cs typeface="Arial Narrow"/>
                  </a:rPr>
                  <a:t>End Users</a:t>
                </a:r>
              </a:p>
            </p:txBody>
          </p:sp>
          <p:pic>
            <p:nvPicPr>
              <p:cNvPr id="127" name="Picture 126"/>
              <p:cNvPicPr>
                <a:picLocks noChangeAspect="1"/>
              </p:cNvPicPr>
              <p:nvPr/>
            </p:nvPicPr>
            <p:blipFill>
              <a:blip r:embed="rId18" cstate="print"/>
              <a:stretch>
                <a:fillRect/>
              </a:stretch>
            </p:blipFill>
            <p:spPr>
              <a:xfrm>
                <a:off x="7250905" y="3283744"/>
                <a:ext cx="811223" cy="545994"/>
              </a:xfrm>
              <a:prstGeom prst="roundRect">
                <a:avLst/>
              </a:prstGeom>
              <a:ln w="25400">
                <a:solidFill>
                  <a:srgbClr val="FF0000"/>
                </a:solidFill>
              </a:ln>
              <a:effectLst/>
            </p:spPr>
          </p:pic>
        </p:grpSp>
        <p:grpSp>
          <p:nvGrpSpPr>
            <p:cNvPr id="128" name="Group 394"/>
            <p:cNvGrpSpPr/>
            <p:nvPr/>
          </p:nvGrpSpPr>
          <p:grpSpPr>
            <a:xfrm>
              <a:off x="7734094" y="3038763"/>
              <a:ext cx="1082256" cy="589295"/>
              <a:chOff x="7818290" y="2544430"/>
              <a:chExt cx="1082256" cy="589295"/>
            </a:xfrm>
          </p:grpSpPr>
          <p:grpSp>
            <p:nvGrpSpPr>
              <p:cNvPr id="129" name="Group 390"/>
              <p:cNvGrpSpPr/>
              <p:nvPr/>
            </p:nvGrpSpPr>
            <p:grpSpPr>
              <a:xfrm>
                <a:off x="7818290" y="2544430"/>
                <a:ext cx="1082256" cy="589295"/>
                <a:chOff x="7032478" y="1901494"/>
                <a:chExt cx="1082256" cy="589295"/>
              </a:xfrm>
            </p:grpSpPr>
            <p:sp>
              <p:nvSpPr>
                <p:cNvPr id="131" name="Rounded Rectangle 130"/>
                <p:cNvSpPr/>
                <p:nvPr/>
              </p:nvSpPr>
              <p:spPr bwMode="auto">
                <a:xfrm>
                  <a:off x="7147502" y="1933577"/>
                  <a:ext cx="839142" cy="55721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132" name="TextBox 131"/>
                <p:cNvSpPr txBox="1">
                  <a:spLocks noChangeArrowheads="1"/>
                </p:cNvSpPr>
                <p:nvPr/>
              </p:nvSpPr>
              <p:spPr bwMode="auto">
                <a:xfrm>
                  <a:off x="7032478" y="1901494"/>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a:solidFill>
                        <a:srgbClr val="FFFFFF"/>
                      </a:solidFill>
                      <a:latin typeface="Arial Narrow"/>
                      <a:cs typeface="Arial Narrow"/>
                    </a:rPr>
                    <a:t>Applications/Archives</a:t>
                  </a:r>
                </a:p>
              </p:txBody>
            </p:sp>
          </p:grpSp>
          <p:pic>
            <p:nvPicPr>
              <p:cNvPr id="130" name="Picture 129"/>
              <p:cNvPicPr>
                <a:picLocks noChangeAspect="1"/>
              </p:cNvPicPr>
              <p:nvPr/>
            </p:nvPicPr>
            <p:blipFill>
              <a:blip r:embed="rId19" cstate="print"/>
              <a:stretch>
                <a:fillRect/>
              </a:stretch>
            </p:blipFill>
            <p:spPr>
              <a:xfrm>
                <a:off x="7960253" y="2726178"/>
                <a:ext cx="788460" cy="383735"/>
              </a:xfrm>
              <a:prstGeom prst="roundRect">
                <a:avLst/>
              </a:prstGeom>
              <a:ln w="25400">
                <a:solidFill>
                  <a:srgbClr val="FF0000"/>
                </a:solidFill>
              </a:ln>
              <a:effectLst/>
            </p:spPr>
          </p:pic>
        </p:grpSp>
        <p:pic>
          <p:nvPicPr>
            <p:cNvPr id="135" name="Picture 134"/>
            <p:cNvPicPr>
              <a:picLocks noChangeAspect="1"/>
            </p:cNvPicPr>
            <p:nvPr/>
          </p:nvPicPr>
          <p:blipFill>
            <a:blip r:embed="rId20" cstate="print"/>
            <a:stretch>
              <a:fillRect/>
            </a:stretch>
          </p:blipFill>
          <p:spPr>
            <a:xfrm>
              <a:off x="3732093" y="3568302"/>
              <a:ext cx="728494" cy="728494"/>
            </a:xfrm>
            <a:prstGeom prst="roundRect">
              <a:avLst/>
            </a:prstGeom>
            <a:ln w="25400">
              <a:solidFill>
                <a:srgbClr val="FF9900"/>
              </a:solidFill>
            </a:ln>
            <a:effectLst>
              <a:outerShdw blurRad="50800" dist="38100" dir="2700000" algn="tl" rotWithShape="0">
                <a:srgbClr val="000000">
                  <a:alpha val="43000"/>
                </a:srgbClr>
              </a:outerShdw>
            </a:effectLst>
          </p:spPr>
        </p:pic>
        <p:pic>
          <p:nvPicPr>
            <p:cNvPr id="136" name="Picture 135"/>
            <p:cNvPicPr>
              <a:picLocks noChangeAspect="1"/>
            </p:cNvPicPr>
            <p:nvPr/>
          </p:nvPicPr>
          <p:blipFill>
            <a:blip r:embed="rId21" cstate="print"/>
            <a:stretch>
              <a:fillRect/>
            </a:stretch>
          </p:blipFill>
          <p:spPr>
            <a:xfrm>
              <a:off x="2250616" y="4457583"/>
              <a:ext cx="457200" cy="670662"/>
            </a:xfrm>
            <a:prstGeom prst="roundRect">
              <a:avLst/>
            </a:prstGeom>
            <a:ln w="25400">
              <a:solidFill>
                <a:srgbClr val="008000"/>
              </a:solidFill>
            </a:ln>
            <a:effectLst>
              <a:outerShdw blurRad="50800" dist="38100" dir="2700000" algn="tl" rotWithShape="0">
                <a:srgbClr val="000000">
                  <a:alpha val="43000"/>
                </a:srgbClr>
              </a:outerShdw>
            </a:effectLst>
          </p:spPr>
        </p:pic>
      </p:grpSp>
      <p:grpSp>
        <p:nvGrpSpPr>
          <p:cNvPr id="273" name="Group 272"/>
          <p:cNvGrpSpPr/>
          <p:nvPr/>
        </p:nvGrpSpPr>
        <p:grpSpPr>
          <a:xfrm>
            <a:off x="5970235" y="772675"/>
            <a:ext cx="3011584" cy="1322463"/>
            <a:chOff x="5970235" y="772675"/>
            <a:chExt cx="3011584" cy="1322463"/>
          </a:xfrm>
        </p:grpSpPr>
        <p:grpSp>
          <p:nvGrpSpPr>
            <p:cNvPr id="265" name="Group 264"/>
            <p:cNvGrpSpPr/>
            <p:nvPr/>
          </p:nvGrpSpPr>
          <p:grpSpPr>
            <a:xfrm>
              <a:off x="5970235" y="772676"/>
              <a:ext cx="3011584" cy="1322462"/>
              <a:chOff x="5970235" y="772676"/>
              <a:chExt cx="3011584" cy="1322462"/>
            </a:xfrm>
          </p:grpSpPr>
          <p:sp>
            <p:nvSpPr>
              <p:cNvPr id="259" name="AutoShape 5"/>
              <p:cNvSpPr>
                <a:spLocks noChangeArrowheads="1"/>
              </p:cNvSpPr>
              <p:nvPr/>
            </p:nvSpPr>
            <p:spPr bwMode="ltGray">
              <a:xfrm>
                <a:off x="6604990" y="772676"/>
                <a:ext cx="2325950" cy="940722"/>
              </a:xfrm>
              <a:prstGeom prst="roundRect">
                <a:avLst>
                  <a:gd name="adj" fmla="val 32106"/>
                </a:avLst>
              </a:prstGeom>
              <a:solidFill>
                <a:schemeClr val="bg1">
                  <a:lumMod val="75000"/>
                </a:schemeClr>
              </a:solidFill>
              <a:ln w="165100" algn="ctr">
                <a:solidFill>
                  <a:schemeClr val="bg1">
                    <a:lumMod val="75000"/>
                  </a:schemeClr>
                </a:solidFill>
                <a:round/>
                <a:headEnd type="none" w="sm" len="sm"/>
                <a:tailEnd type="none" w="sm" len="sm"/>
              </a:ln>
            </p:spPr>
            <p:txBody>
              <a:bodyPr/>
              <a:lstStyle/>
              <a:p>
                <a:endParaRPr lang="en-GB">
                  <a:solidFill>
                    <a:srgbClr val="000000"/>
                  </a:solidFill>
                </a:endParaRPr>
              </a:p>
            </p:txBody>
          </p:sp>
          <p:sp>
            <p:nvSpPr>
              <p:cNvPr id="260" name="Text Box 379"/>
              <p:cNvSpPr txBox="1">
                <a:spLocks noChangeArrowheads="1"/>
              </p:cNvSpPr>
              <p:nvPr/>
            </p:nvSpPr>
            <p:spPr bwMode="auto">
              <a:xfrm>
                <a:off x="6655645" y="1136375"/>
                <a:ext cx="2326174" cy="535531"/>
              </a:xfrm>
              <a:prstGeom prst="rect">
                <a:avLst/>
              </a:prstGeom>
              <a:noFill/>
              <a:ln w="12700">
                <a:noFill/>
                <a:miter lim="800000"/>
                <a:headEnd type="none" w="sm" len="sm"/>
                <a:tailEnd type="none" w="sm" len="sm"/>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Systems Architecture</a:t>
                </a:r>
              </a:p>
              <a:p>
                <a:pPr marL="112713" indent="-112713">
                  <a:lnSpc>
                    <a:spcPct val="90000"/>
                  </a:lnSpc>
                  <a:buFont typeface="Wingdings" pitchFamily="2" charset="2"/>
                  <a:buChar char="t"/>
                </a:pPr>
                <a:r>
                  <a:rPr lang="en-US" sz="800" b="1" dirty="0">
                    <a:solidFill>
                      <a:srgbClr val="0033CC"/>
                    </a:solidFill>
                    <a:latin typeface="Arial"/>
                  </a:rPr>
                  <a:t>Security</a:t>
                </a:r>
              </a:p>
              <a:p>
                <a:pPr marL="112713" indent="-112713">
                  <a:lnSpc>
                    <a:spcPct val="90000"/>
                  </a:lnSpc>
                  <a:buFont typeface="Wingdings" pitchFamily="2" charset="2"/>
                  <a:buChar char="t"/>
                </a:pPr>
                <a:r>
                  <a:rPr lang="en-US" sz="800" b="1" dirty="0">
                    <a:solidFill>
                      <a:srgbClr val="0033CC"/>
                    </a:solidFill>
                    <a:latin typeface="Arial"/>
                  </a:rPr>
                  <a:t>Delta-DOR</a:t>
                </a:r>
              </a:p>
              <a:p>
                <a:pPr marL="112713" indent="-112713">
                  <a:lnSpc>
                    <a:spcPct val="90000"/>
                  </a:lnSpc>
                  <a:buFont typeface="Wingdings" pitchFamily="2" charset="2"/>
                  <a:buChar char="t"/>
                </a:pPr>
                <a:r>
                  <a:rPr lang="en-US" sz="800" b="1" dirty="0">
                    <a:solidFill>
                      <a:srgbClr val="0033CC"/>
                    </a:solidFill>
                    <a:latin typeface="Arial"/>
                  </a:rPr>
                  <a:t>Time Management</a:t>
                </a:r>
                <a:endParaRPr lang="en-US" sz="800" b="1" dirty="0">
                  <a:solidFill>
                    <a:srgbClr val="FF9900"/>
                  </a:solidFill>
                  <a:latin typeface="Arial"/>
                </a:endParaRPr>
              </a:p>
            </p:txBody>
          </p:sp>
          <p:sp>
            <p:nvSpPr>
              <p:cNvPr id="261" name="Arc 260"/>
              <p:cNvSpPr/>
              <p:nvPr/>
            </p:nvSpPr>
            <p:spPr bwMode="auto">
              <a:xfrm rot="5400000">
                <a:off x="5965797" y="1083083"/>
                <a:ext cx="639192" cy="630315"/>
              </a:xfrm>
              <a:prstGeom prst="arc">
                <a:avLst/>
              </a:prstGeom>
              <a:noFill/>
              <a:ln w="165100" algn="ctr">
                <a:solidFill>
                  <a:schemeClr val="bg1">
                    <a:lumMod val="75000"/>
                  </a:schemeClr>
                </a:solidFill>
                <a:round/>
                <a:headEnd type="none" w="sm" len="sm"/>
                <a:tailEnd type="none" w="sm" len="sm"/>
              </a:ln>
            </p:spPr>
            <p:txBody>
              <a:bodyPr/>
              <a:lstStyle/>
              <a:p>
                <a:endParaRPr lang="en-US">
                  <a:solidFill>
                    <a:srgbClr val="000000"/>
                  </a:solidFill>
                </a:endParaRPr>
              </a:p>
            </p:txBody>
          </p:sp>
          <p:cxnSp>
            <p:nvCxnSpPr>
              <p:cNvPr id="262" name="Straight Connector 261"/>
              <p:cNvCxnSpPr/>
              <p:nvPr/>
            </p:nvCxnSpPr>
            <p:spPr bwMode="auto">
              <a:xfrm rot="5400000" flipH="1" flipV="1">
                <a:off x="8629098" y="1793297"/>
                <a:ext cx="603682" cy="0"/>
              </a:xfrm>
              <a:prstGeom prst="line">
                <a:avLst/>
              </a:prstGeom>
              <a:noFill/>
              <a:ln w="165100" algn="ctr">
                <a:solidFill>
                  <a:schemeClr val="bg1">
                    <a:lumMod val="75000"/>
                  </a:schemeClr>
                </a:solidFill>
                <a:round/>
                <a:headEnd type="none" w="sm" len="sm"/>
                <a:tailEnd type="none" w="sm" len="sm"/>
              </a:ln>
            </p:spPr>
          </p:cxnSp>
        </p:grpSp>
        <p:sp>
          <p:nvSpPr>
            <p:cNvPr id="266" name="Rounded Rectangle 265"/>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Systems Engineering</a:t>
              </a:r>
            </a:p>
          </p:txBody>
        </p:sp>
      </p:grpSp>
      <p:grpSp>
        <p:nvGrpSpPr>
          <p:cNvPr id="268" name="Group 430"/>
          <p:cNvGrpSpPr/>
          <p:nvPr/>
        </p:nvGrpSpPr>
        <p:grpSpPr>
          <a:xfrm>
            <a:off x="826453" y="893688"/>
            <a:ext cx="6045790" cy="685800"/>
            <a:chOff x="542273" y="6291309"/>
            <a:chExt cx="6045790" cy="685800"/>
          </a:xfrm>
        </p:grpSpPr>
        <p:sp>
          <p:nvSpPr>
            <p:cNvPr id="269" name="Rectangle 2"/>
            <p:cNvSpPr txBox="1">
              <a:spLocks noChangeArrowheads="1"/>
            </p:cNvSpPr>
            <p:nvPr/>
          </p:nvSpPr>
          <p:spPr bwMode="auto">
            <a:xfrm>
              <a:off x="542273" y="6291309"/>
              <a:ext cx="2721739" cy="657225"/>
            </a:xfrm>
            <a:prstGeom prst="rect">
              <a:avLst/>
            </a:prstGeom>
            <a:noFill/>
            <a:ln>
              <a:miter lim="800000"/>
              <a:headEnd/>
              <a:tailEnd/>
            </a:ln>
          </p:spPr>
          <p:txBody>
            <a:bodyPr/>
            <a:lstStyle/>
            <a:p>
              <a:pPr algn="r">
                <a:lnSpc>
                  <a:spcPct val="90000"/>
                </a:lnSpc>
                <a:defRPr/>
              </a:pPr>
              <a:r>
                <a:rPr lang="en-US" sz="1800" b="1" dirty="0">
                  <a:solidFill>
                    <a:srgbClr val="000099"/>
                  </a:solidFill>
                  <a:latin typeface="Arial"/>
                </a:rPr>
                <a:t>Six Technical Areas,</a:t>
              </a:r>
            </a:p>
            <a:p>
              <a:pPr algn="r">
                <a:lnSpc>
                  <a:spcPct val="90000"/>
                </a:lnSpc>
                <a:defRPr/>
              </a:pPr>
              <a:r>
                <a:rPr lang="en-US" sz="1800" b="1" dirty="0">
                  <a:solidFill>
                    <a:srgbClr val="000099"/>
                  </a:solidFill>
                  <a:latin typeface="Arial"/>
                </a:rPr>
                <a:t>Twenty-Four Teams</a:t>
              </a:r>
            </a:p>
          </p:txBody>
        </p:sp>
        <p:grpSp>
          <p:nvGrpSpPr>
            <p:cNvPr id="270" name="Group 323"/>
            <p:cNvGrpSpPr/>
            <p:nvPr/>
          </p:nvGrpSpPr>
          <p:grpSpPr>
            <a:xfrm>
              <a:off x="3235263" y="6469278"/>
              <a:ext cx="3352800" cy="507831"/>
              <a:chOff x="3856700" y="6220703"/>
              <a:chExt cx="3352800" cy="507831"/>
            </a:xfrm>
          </p:grpSpPr>
          <p:sp>
            <p:nvSpPr>
              <p:cNvPr id="271" name="Rectangle 270"/>
              <p:cNvSpPr/>
              <p:nvPr/>
            </p:nvSpPr>
            <p:spPr>
              <a:xfrm>
                <a:off x="4085300" y="6220703"/>
                <a:ext cx="3124200" cy="507831"/>
              </a:xfrm>
              <a:prstGeom prst="rect">
                <a:avLst/>
              </a:prstGeom>
            </p:spPr>
            <p:txBody>
              <a:bodyPr wrap="square">
                <a:spAutoFit/>
              </a:bodyPr>
              <a:lstStyle/>
              <a:p>
                <a:pPr marL="112713" indent="-112713">
                  <a:lnSpc>
                    <a:spcPct val="90000"/>
                  </a:lnSpc>
                  <a:buFont typeface="Wingdings" pitchFamily="2" charset="2"/>
                  <a:buChar char="t"/>
                </a:pPr>
                <a:r>
                  <a:rPr lang="en-US" sz="1000" dirty="0">
                    <a:solidFill>
                      <a:srgbClr val="0033CC"/>
                    </a:solidFill>
                    <a:latin typeface="Arial"/>
                  </a:rPr>
                  <a:t>Working Group (producing standards)</a:t>
                </a:r>
                <a:endParaRPr lang="en-US" sz="1000" b="1" dirty="0">
                  <a:solidFill>
                    <a:srgbClr val="0033CC"/>
                  </a:solidFill>
                  <a:latin typeface="Arial"/>
                </a:endParaRPr>
              </a:p>
              <a:p>
                <a:pPr marL="112713" indent="-112713">
                  <a:lnSpc>
                    <a:spcPct val="90000"/>
                  </a:lnSpc>
                  <a:buClr>
                    <a:srgbClr val="FF0000"/>
                  </a:buClr>
                  <a:buFont typeface="Wingdings" pitchFamily="2" charset="2"/>
                  <a:buChar char="t"/>
                </a:pPr>
                <a:r>
                  <a:rPr lang="en-US" sz="1000" dirty="0">
                    <a:solidFill>
                      <a:srgbClr val="0033CC"/>
                    </a:solidFill>
                    <a:latin typeface="Arial"/>
                  </a:rPr>
                  <a:t>Birds-Of-a-Feather stage (pre-approval)</a:t>
                </a:r>
              </a:p>
              <a:p>
                <a:pPr marL="112713" indent="-112713">
                  <a:lnSpc>
                    <a:spcPct val="90000"/>
                  </a:lnSpc>
                  <a:buClr>
                    <a:srgbClr val="FF9900"/>
                  </a:buClr>
                  <a:buFont typeface="Wingdings" pitchFamily="2" charset="2"/>
                  <a:buChar char="t"/>
                </a:pPr>
                <a:r>
                  <a:rPr lang="en-US" sz="1000" dirty="0">
                    <a:solidFill>
                      <a:srgbClr val="0033CC"/>
                    </a:solidFill>
                    <a:latin typeface="Arial"/>
                  </a:rPr>
                  <a:t>Special Interest Group (integration forum)</a:t>
                </a:r>
              </a:p>
            </p:txBody>
          </p:sp>
          <p:sp>
            <p:nvSpPr>
              <p:cNvPr id="272" name="Left Brace 271"/>
              <p:cNvSpPr/>
              <p:nvPr/>
            </p:nvSpPr>
            <p:spPr bwMode="auto">
              <a:xfrm>
                <a:off x="3856700" y="6242759"/>
                <a:ext cx="285750" cy="457200"/>
              </a:xfrm>
              <a:prstGeom prst="leftBrace">
                <a:avLst>
                  <a:gd name="adj1" fmla="val 25000"/>
                  <a:gd name="adj2" fmla="val 5000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grpSp>
      </p:grpSp>
      <p:sp>
        <p:nvSpPr>
          <p:cNvPr id="166" name="Rectangle 165"/>
          <p:cNvSpPr/>
          <p:nvPr/>
        </p:nvSpPr>
        <p:spPr bwMode="auto">
          <a:xfrm>
            <a:off x="2371045" y="1600847"/>
            <a:ext cx="4154749" cy="221941"/>
          </a:xfrm>
          <a:prstGeom prst="rect">
            <a:avLst/>
          </a:prstGeom>
          <a:gradFill flip="none" rotWithShape="1">
            <a:gsLst>
              <a:gs pos="0">
                <a:schemeClr val="accent1">
                  <a:lumMod val="75000"/>
                </a:schemeClr>
              </a:gs>
              <a:gs pos="100000">
                <a:schemeClr val="bg1">
                  <a:alpha val="0"/>
                </a:schemeClr>
              </a:gs>
            </a:gsLst>
            <a:path path="circle">
              <a:fillToRect l="50000" t="50000" r="50000" b="50000"/>
            </a:path>
            <a:tileRect/>
          </a:gradFill>
          <a:ln w="38100">
            <a:noFill/>
            <a:round/>
            <a:headEnd/>
            <a:tailEnd/>
          </a:ln>
        </p:spPr>
        <p:txBody>
          <a:bodyPr wrap="none" rtlCol="0" anchor="ctr"/>
          <a:lstStyle/>
          <a:p>
            <a:pPr algn="ctr" fontAlgn="auto">
              <a:spcBef>
                <a:spcPts val="0"/>
              </a:spcBef>
              <a:spcAft>
                <a:spcPts val="0"/>
              </a:spcAft>
              <a:defRPr/>
            </a:pPr>
            <a:r>
              <a:rPr lang="en-US" sz="1400" b="1" dirty="0">
                <a:solidFill>
                  <a:srgbClr val="FFFFFF"/>
                </a:solidFill>
                <a:latin typeface="Arial Narrow"/>
                <a:cs typeface="Arial Narrow"/>
              </a:rPr>
              <a:t>Typical Mission Profile</a:t>
            </a:r>
          </a:p>
        </p:txBody>
      </p:sp>
    </p:spTree>
    <p:extLst>
      <p:ext uri="{BB962C8B-B14F-4D97-AF65-F5344CB8AC3E}">
        <p14:creationId xmlns:p14="http://schemas.microsoft.com/office/powerpoint/2010/main" val="32572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p:cTn id="12" dur="500" fill="hold"/>
                                        <p:tgtEl>
                                          <p:spTgt spid="178"/>
                                        </p:tgtEl>
                                        <p:attrNameLst>
                                          <p:attrName>ppt_w</p:attrName>
                                        </p:attrNameLst>
                                      </p:cBhvr>
                                      <p:tavLst>
                                        <p:tav tm="0">
                                          <p:val>
                                            <p:fltVal val="0"/>
                                          </p:val>
                                        </p:tav>
                                        <p:tav tm="100000">
                                          <p:val>
                                            <p:strVal val="#ppt_w"/>
                                          </p:val>
                                        </p:tav>
                                      </p:tavLst>
                                    </p:anim>
                                    <p:anim calcmode="lin" valueType="num">
                                      <p:cBhvr>
                                        <p:cTn id="13" dur="500" fill="hold"/>
                                        <p:tgtEl>
                                          <p:spTgt spid="17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41"/>
                                        </p:tgtEl>
                                        <p:attrNameLst>
                                          <p:attrName>style.visibility</p:attrName>
                                        </p:attrNameLst>
                                      </p:cBhvr>
                                      <p:to>
                                        <p:strVal val="visible"/>
                                      </p:to>
                                    </p:set>
                                    <p:animEffect transition="in" filter="wipe(right)">
                                      <p:cBhvr>
                                        <p:cTn id="18" dur="500"/>
                                        <p:tgtEl>
                                          <p:spTgt spid="141"/>
                                        </p:tgtEl>
                                      </p:cBhvr>
                                    </p:animEffect>
                                  </p:childTnLst>
                                </p:cTn>
                              </p:par>
                              <p:par>
                                <p:cTn id="19" presetID="22" presetClass="exit" presetSubtype="2" fill="hold" grpId="1" nodeType="withEffect">
                                  <p:stCondLst>
                                    <p:cond delay="0"/>
                                  </p:stCondLst>
                                  <p:childTnLst>
                                    <p:animEffect transition="out" filter="wipe(right)">
                                      <p:cBhvr>
                                        <p:cTn id="20" dur="500"/>
                                        <p:tgtEl>
                                          <p:spTgt spid="166"/>
                                        </p:tgtEl>
                                      </p:cBhvr>
                                    </p:animEffect>
                                    <p:set>
                                      <p:cBhvr>
                                        <p:cTn id="21" dur="1" fill="hold">
                                          <p:stCondLst>
                                            <p:cond delay="499"/>
                                          </p:stCondLst>
                                        </p:cTn>
                                        <p:tgtEl>
                                          <p:spTgt spid="166"/>
                                        </p:tgtEl>
                                        <p:attrNameLst>
                                          <p:attrName>style.visibility</p:attrName>
                                        </p:attrNameLst>
                                      </p:cBhvr>
                                      <p:to>
                                        <p:strVal val="hidden"/>
                                      </p:to>
                                    </p:set>
                                  </p:childTnLst>
                                </p:cTn>
                              </p:par>
                              <p:par>
                                <p:cTn id="22" presetID="22" presetClass="exit" presetSubtype="2" fill="hold" nodeType="withEffect">
                                  <p:stCondLst>
                                    <p:cond delay="0"/>
                                  </p:stCondLst>
                                  <p:childTnLst>
                                    <p:animEffect transition="out" filter="wipe(right)">
                                      <p:cBhvr>
                                        <p:cTn id="23" dur="500"/>
                                        <p:tgtEl>
                                          <p:spTgt spid="178"/>
                                        </p:tgtEl>
                                      </p:cBhvr>
                                    </p:animEffect>
                                    <p:set>
                                      <p:cBhvr>
                                        <p:cTn id="24" dur="1" fill="hold">
                                          <p:stCondLst>
                                            <p:cond delay="499"/>
                                          </p:stCondLst>
                                        </p:cTn>
                                        <p:tgtEl>
                                          <p:spTgt spid="178"/>
                                        </p:tgtEl>
                                        <p:attrNameLst>
                                          <p:attrName>style.visibility</p:attrName>
                                        </p:attrNameLst>
                                      </p:cBhvr>
                                      <p:to>
                                        <p:strVal val="hidden"/>
                                      </p:to>
                                    </p:se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68"/>
                                        </p:tgtEl>
                                        <p:attrNameLst>
                                          <p:attrName>style.visibility</p:attrName>
                                        </p:attrNameLst>
                                      </p:cBhvr>
                                      <p:to>
                                        <p:strVal val="visible"/>
                                      </p:to>
                                    </p:set>
                                    <p:animEffect transition="in" filter="wipe(up)">
                                      <p:cBhvr>
                                        <p:cTn id="28" dur="500"/>
                                        <p:tgtEl>
                                          <p:spTgt spid="168"/>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177"/>
                                        </p:tgtEl>
                                        <p:attrNameLst>
                                          <p:attrName>style.visibility</p:attrName>
                                        </p:attrNameLst>
                                      </p:cBhvr>
                                      <p:to>
                                        <p:strVal val="visible"/>
                                      </p:to>
                                    </p:set>
                                    <p:animEffect transition="in" filter="wipe(up)">
                                      <p:cBhvr>
                                        <p:cTn id="32" dur="500"/>
                                        <p:tgtEl>
                                          <p:spTgt spid="177"/>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72"/>
                                        </p:tgtEl>
                                        <p:attrNameLst>
                                          <p:attrName>style.visibility</p:attrName>
                                        </p:attrNameLst>
                                      </p:cBhvr>
                                      <p:to>
                                        <p:strVal val="visible"/>
                                      </p:to>
                                    </p:set>
                                    <p:animEffect transition="in" filter="wipe(left)">
                                      <p:cBhvr>
                                        <p:cTn id="36" dur="500"/>
                                        <p:tgtEl>
                                          <p:spTgt spid="17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79"/>
                                        </p:tgtEl>
                                        <p:attrNameLst>
                                          <p:attrName>style.visibility</p:attrName>
                                        </p:attrNameLst>
                                      </p:cBhvr>
                                      <p:to>
                                        <p:strVal val="visible"/>
                                      </p:to>
                                    </p:set>
                                    <p:animEffect transition="in" filter="wipe(up)">
                                      <p:cBhvr>
                                        <p:cTn id="41" dur="500"/>
                                        <p:tgtEl>
                                          <p:spTgt spid="179"/>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201"/>
                                        </p:tgtEl>
                                        <p:attrNameLst>
                                          <p:attrName>style.visibility</p:attrName>
                                        </p:attrNameLst>
                                      </p:cBhvr>
                                      <p:to>
                                        <p:strVal val="visible"/>
                                      </p:to>
                                    </p:set>
                                    <p:animEffect transition="in" filter="wipe(up)">
                                      <p:cBhvr>
                                        <p:cTn id="45" dur="500"/>
                                        <p:tgtEl>
                                          <p:spTgt spid="201"/>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181"/>
                                        </p:tgtEl>
                                        <p:attrNameLst>
                                          <p:attrName>style.visibility</p:attrName>
                                        </p:attrNameLst>
                                      </p:cBhvr>
                                      <p:to>
                                        <p:strVal val="visible"/>
                                      </p:to>
                                    </p:set>
                                    <p:animEffect transition="in" filter="wipe(left)">
                                      <p:cBhvr>
                                        <p:cTn id="49" dur="500"/>
                                        <p:tgtEl>
                                          <p:spTgt spid="181"/>
                                        </p:tgtEl>
                                      </p:cBhvr>
                                    </p:animEffect>
                                  </p:childTnLst>
                                </p:cTn>
                              </p:par>
                            </p:childTnLst>
                          </p:cTn>
                        </p:par>
                        <p:par>
                          <p:cTn id="50" fill="hold">
                            <p:stCondLst>
                              <p:cond delay="1500"/>
                            </p:stCondLst>
                            <p:childTnLst>
                              <p:par>
                                <p:cTn id="51" presetID="22" presetClass="entr" presetSubtype="2" fill="hold" grpId="0" nodeType="afterEffect">
                                  <p:stCondLst>
                                    <p:cond delay="0"/>
                                  </p:stCondLst>
                                  <p:childTnLst>
                                    <p:set>
                                      <p:cBhvr>
                                        <p:cTn id="52" dur="1" fill="hold">
                                          <p:stCondLst>
                                            <p:cond delay="0"/>
                                          </p:stCondLst>
                                        </p:cTn>
                                        <p:tgtEl>
                                          <p:spTgt spid="204"/>
                                        </p:tgtEl>
                                        <p:attrNameLst>
                                          <p:attrName>style.visibility</p:attrName>
                                        </p:attrNameLst>
                                      </p:cBhvr>
                                      <p:to>
                                        <p:strVal val="visible"/>
                                      </p:to>
                                    </p:set>
                                    <p:animEffect transition="in" filter="wipe(right)">
                                      <p:cBhvr>
                                        <p:cTn id="53" dur="500"/>
                                        <p:tgtEl>
                                          <p:spTgt spid="204"/>
                                        </p:tgtEl>
                                      </p:cBhvr>
                                    </p:animEffec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202"/>
                                        </p:tgtEl>
                                        <p:attrNameLst>
                                          <p:attrName>style.visibility</p:attrName>
                                        </p:attrNameLst>
                                      </p:cBhvr>
                                      <p:to>
                                        <p:strVal val="visible"/>
                                      </p:to>
                                    </p:set>
                                    <p:animEffect transition="in" filter="wipe(left)">
                                      <p:cBhvr>
                                        <p:cTn id="57" dur="500"/>
                                        <p:tgtEl>
                                          <p:spTgt spid="202"/>
                                        </p:tgtEl>
                                      </p:cBhvr>
                                    </p:animEffect>
                                  </p:childTnLst>
                                </p:cTn>
                              </p:par>
                            </p:childTnLst>
                          </p:cTn>
                        </p:par>
                        <p:par>
                          <p:cTn id="58" fill="hold">
                            <p:stCondLst>
                              <p:cond delay="2500"/>
                            </p:stCondLst>
                            <p:childTnLst>
                              <p:par>
                                <p:cTn id="59" presetID="22" presetClass="entr" presetSubtype="2" fill="hold" grpId="0" nodeType="afterEffect">
                                  <p:stCondLst>
                                    <p:cond delay="0"/>
                                  </p:stCondLst>
                                  <p:childTnLst>
                                    <p:set>
                                      <p:cBhvr>
                                        <p:cTn id="60" dur="1" fill="hold">
                                          <p:stCondLst>
                                            <p:cond delay="0"/>
                                          </p:stCondLst>
                                        </p:cTn>
                                        <p:tgtEl>
                                          <p:spTgt spid="203"/>
                                        </p:tgtEl>
                                        <p:attrNameLst>
                                          <p:attrName>style.visibility</p:attrName>
                                        </p:attrNameLst>
                                      </p:cBhvr>
                                      <p:to>
                                        <p:strVal val="visible"/>
                                      </p:to>
                                    </p:set>
                                    <p:animEffect transition="in" filter="wipe(right)">
                                      <p:cBhvr>
                                        <p:cTn id="61" dur="500"/>
                                        <p:tgtEl>
                                          <p:spTgt spid="20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133"/>
                                        </p:tgtEl>
                                        <p:attrNameLst>
                                          <p:attrName>style.visibility</p:attrName>
                                        </p:attrNameLst>
                                      </p:cBhvr>
                                      <p:to>
                                        <p:strVal val="visible"/>
                                      </p:to>
                                    </p:set>
                                    <p:animEffect transition="in" filter="wipe(up)">
                                      <p:cBhvr>
                                        <p:cTn id="66" dur="500"/>
                                        <p:tgtEl>
                                          <p:spTgt spid="133"/>
                                        </p:tgtEl>
                                      </p:cBhvr>
                                    </p:animEffect>
                                  </p:childTnLst>
                                </p:cTn>
                              </p:par>
                            </p:childTnLst>
                          </p:cTn>
                        </p:par>
                        <p:par>
                          <p:cTn id="67" fill="hold">
                            <p:stCondLst>
                              <p:cond delay="500"/>
                            </p:stCondLst>
                            <p:childTnLst>
                              <p:par>
                                <p:cTn id="68" presetID="22" presetClass="entr" presetSubtype="1" fill="hold" nodeType="afterEffect">
                                  <p:stCondLst>
                                    <p:cond delay="0"/>
                                  </p:stCondLst>
                                  <p:childTnLst>
                                    <p:set>
                                      <p:cBhvr>
                                        <p:cTn id="69" dur="1" fill="hold">
                                          <p:stCondLst>
                                            <p:cond delay="0"/>
                                          </p:stCondLst>
                                        </p:cTn>
                                        <p:tgtEl>
                                          <p:spTgt spid="212"/>
                                        </p:tgtEl>
                                        <p:attrNameLst>
                                          <p:attrName>style.visibility</p:attrName>
                                        </p:attrNameLst>
                                      </p:cBhvr>
                                      <p:to>
                                        <p:strVal val="visible"/>
                                      </p:to>
                                    </p:set>
                                    <p:animEffect transition="in" filter="wipe(up)">
                                      <p:cBhvr>
                                        <p:cTn id="70" dur="500"/>
                                        <p:tgtEl>
                                          <p:spTgt spid="212"/>
                                        </p:tgtEl>
                                      </p:cBhvr>
                                    </p:animEffect>
                                  </p:childTnLst>
                                </p:cTn>
                              </p:par>
                            </p:childTnLst>
                          </p:cTn>
                        </p:par>
                        <p:par>
                          <p:cTn id="71" fill="hold">
                            <p:stCondLst>
                              <p:cond delay="1000"/>
                            </p:stCondLst>
                            <p:childTnLst>
                              <p:par>
                                <p:cTn id="72" presetID="22" presetClass="entr" presetSubtype="8" fill="hold" nodeType="afterEffect">
                                  <p:stCondLst>
                                    <p:cond delay="0"/>
                                  </p:stCondLst>
                                  <p:childTnLst>
                                    <p:set>
                                      <p:cBhvr>
                                        <p:cTn id="73" dur="1" fill="hold">
                                          <p:stCondLst>
                                            <p:cond delay="0"/>
                                          </p:stCondLst>
                                        </p:cTn>
                                        <p:tgtEl>
                                          <p:spTgt spid="210"/>
                                        </p:tgtEl>
                                        <p:attrNameLst>
                                          <p:attrName>style.visibility</p:attrName>
                                        </p:attrNameLst>
                                      </p:cBhvr>
                                      <p:to>
                                        <p:strVal val="visible"/>
                                      </p:to>
                                    </p:set>
                                    <p:animEffect transition="in" filter="wipe(left)">
                                      <p:cBhvr>
                                        <p:cTn id="74" dur="500"/>
                                        <p:tgtEl>
                                          <p:spTgt spid="210"/>
                                        </p:tgtEl>
                                      </p:cBhvr>
                                    </p:animEffect>
                                  </p:childTnLst>
                                </p:cTn>
                              </p:par>
                            </p:childTnLst>
                          </p:cTn>
                        </p:par>
                        <p:par>
                          <p:cTn id="75" fill="hold">
                            <p:stCondLst>
                              <p:cond delay="1500"/>
                            </p:stCondLst>
                            <p:childTnLst>
                              <p:par>
                                <p:cTn id="76" presetID="22" presetClass="entr" presetSubtype="8" fill="hold" nodeType="afterEffect">
                                  <p:stCondLst>
                                    <p:cond delay="0"/>
                                  </p:stCondLst>
                                  <p:childTnLst>
                                    <p:set>
                                      <p:cBhvr>
                                        <p:cTn id="77" dur="1" fill="hold">
                                          <p:stCondLst>
                                            <p:cond delay="0"/>
                                          </p:stCondLst>
                                        </p:cTn>
                                        <p:tgtEl>
                                          <p:spTgt spid="211"/>
                                        </p:tgtEl>
                                        <p:attrNameLst>
                                          <p:attrName>style.visibility</p:attrName>
                                        </p:attrNameLst>
                                      </p:cBhvr>
                                      <p:to>
                                        <p:strVal val="visible"/>
                                      </p:to>
                                    </p:set>
                                    <p:animEffect transition="in" filter="wipe(left)">
                                      <p:cBhvr>
                                        <p:cTn id="78" dur="2000"/>
                                        <p:tgtEl>
                                          <p:spTgt spid="21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213"/>
                                        </p:tgtEl>
                                        <p:attrNameLst>
                                          <p:attrName>style.visibility</p:attrName>
                                        </p:attrNameLst>
                                      </p:cBhvr>
                                      <p:to>
                                        <p:strVal val="visible"/>
                                      </p:to>
                                    </p:set>
                                    <p:animEffect transition="in" filter="wipe(up)">
                                      <p:cBhvr>
                                        <p:cTn id="83" dur="500"/>
                                        <p:tgtEl>
                                          <p:spTgt spid="213"/>
                                        </p:tgtEl>
                                      </p:cBhvr>
                                    </p:animEffect>
                                  </p:childTnLst>
                                </p:cTn>
                              </p:par>
                            </p:childTnLst>
                          </p:cTn>
                        </p:par>
                        <p:par>
                          <p:cTn id="84" fill="hold">
                            <p:stCondLst>
                              <p:cond delay="500"/>
                            </p:stCondLst>
                            <p:childTnLst>
                              <p:par>
                                <p:cTn id="85" presetID="22" presetClass="entr" presetSubtype="1" fill="hold" nodeType="afterEffect">
                                  <p:stCondLst>
                                    <p:cond delay="0"/>
                                  </p:stCondLst>
                                  <p:childTnLst>
                                    <p:set>
                                      <p:cBhvr>
                                        <p:cTn id="86" dur="1" fill="hold">
                                          <p:stCondLst>
                                            <p:cond delay="0"/>
                                          </p:stCondLst>
                                        </p:cTn>
                                        <p:tgtEl>
                                          <p:spTgt spid="216"/>
                                        </p:tgtEl>
                                        <p:attrNameLst>
                                          <p:attrName>style.visibility</p:attrName>
                                        </p:attrNameLst>
                                      </p:cBhvr>
                                      <p:to>
                                        <p:strVal val="visible"/>
                                      </p:to>
                                    </p:set>
                                    <p:animEffect transition="in" filter="wipe(up)">
                                      <p:cBhvr>
                                        <p:cTn id="87" dur="500"/>
                                        <p:tgtEl>
                                          <p:spTgt spid="216"/>
                                        </p:tgtEl>
                                      </p:cBhvr>
                                    </p:animEffect>
                                  </p:childTnLst>
                                </p:cTn>
                              </p:par>
                              <p:par>
                                <p:cTn id="88" presetID="22" presetClass="entr" presetSubtype="2" fill="hold" nodeType="withEffect">
                                  <p:stCondLst>
                                    <p:cond delay="0"/>
                                  </p:stCondLst>
                                  <p:childTnLst>
                                    <p:set>
                                      <p:cBhvr>
                                        <p:cTn id="89" dur="1" fill="hold">
                                          <p:stCondLst>
                                            <p:cond delay="0"/>
                                          </p:stCondLst>
                                        </p:cTn>
                                        <p:tgtEl>
                                          <p:spTgt spid="234"/>
                                        </p:tgtEl>
                                        <p:attrNameLst>
                                          <p:attrName>style.visibility</p:attrName>
                                        </p:attrNameLst>
                                      </p:cBhvr>
                                      <p:to>
                                        <p:strVal val="visible"/>
                                      </p:to>
                                    </p:set>
                                    <p:animEffect transition="in" filter="wipe(right)">
                                      <p:cBhvr>
                                        <p:cTn id="90" dur="500"/>
                                        <p:tgtEl>
                                          <p:spTgt spid="234"/>
                                        </p:tgtEl>
                                      </p:cBhvr>
                                    </p:animEffect>
                                  </p:childTnLst>
                                </p:cTn>
                              </p:par>
                              <p:par>
                                <p:cTn id="91" presetID="22" presetClass="entr" presetSubtype="8" fill="hold" nodeType="withEffect">
                                  <p:stCondLst>
                                    <p:cond delay="0"/>
                                  </p:stCondLst>
                                  <p:childTnLst>
                                    <p:set>
                                      <p:cBhvr>
                                        <p:cTn id="92" dur="1" fill="hold">
                                          <p:stCondLst>
                                            <p:cond delay="0"/>
                                          </p:stCondLst>
                                        </p:cTn>
                                        <p:tgtEl>
                                          <p:spTgt spid="217"/>
                                        </p:tgtEl>
                                        <p:attrNameLst>
                                          <p:attrName>style.visibility</p:attrName>
                                        </p:attrNameLst>
                                      </p:cBhvr>
                                      <p:to>
                                        <p:strVal val="visible"/>
                                      </p:to>
                                    </p:set>
                                    <p:animEffect transition="in" filter="wipe(left)">
                                      <p:cBhvr>
                                        <p:cTn id="93" dur="1000"/>
                                        <p:tgtEl>
                                          <p:spTgt spid="21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235"/>
                                        </p:tgtEl>
                                        <p:attrNameLst>
                                          <p:attrName>style.visibility</p:attrName>
                                        </p:attrNameLst>
                                      </p:cBhvr>
                                      <p:to>
                                        <p:strVal val="visible"/>
                                      </p:to>
                                    </p:set>
                                    <p:animEffect transition="in" filter="wipe(up)">
                                      <p:cBhvr>
                                        <p:cTn id="98" dur="500"/>
                                        <p:tgtEl>
                                          <p:spTgt spid="235"/>
                                        </p:tgtEl>
                                      </p:cBhvr>
                                    </p:animEffect>
                                  </p:childTnLst>
                                </p:cTn>
                              </p:par>
                            </p:childTnLst>
                          </p:cTn>
                        </p:par>
                        <p:par>
                          <p:cTn id="99" fill="hold">
                            <p:stCondLst>
                              <p:cond delay="500"/>
                            </p:stCondLst>
                            <p:childTnLst>
                              <p:par>
                                <p:cTn id="100" presetID="22" presetClass="entr" presetSubtype="1" fill="hold" nodeType="afterEffect">
                                  <p:stCondLst>
                                    <p:cond delay="0"/>
                                  </p:stCondLst>
                                  <p:childTnLst>
                                    <p:set>
                                      <p:cBhvr>
                                        <p:cTn id="101" dur="1" fill="hold">
                                          <p:stCondLst>
                                            <p:cond delay="0"/>
                                          </p:stCondLst>
                                        </p:cTn>
                                        <p:tgtEl>
                                          <p:spTgt spid="238"/>
                                        </p:tgtEl>
                                        <p:attrNameLst>
                                          <p:attrName>style.visibility</p:attrName>
                                        </p:attrNameLst>
                                      </p:cBhvr>
                                      <p:to>
                                        <p:strVal val="visible"/>
                                      </p:to>
                                    </p:set>
                                    <p:animEffect transition="in" filter="wipe(up)">
                                      <p:cBhvr>
                                        <p:cTn id="102" dur="500"/>
                                        <p:tgtEl>
                                          <p:spTgt spid="238"/>
                                        </p:tgtEl>
                                      </p:cBhvr>
                                    </p:animEffect>
                                  </p:childTnLst>
                                </p:cTn>
                              </p:par>
                            </p:childTnLst>
                          </p:cTn>
                        </p:par>
                        <p:par>
                          <p:cTn id="103" fill="hold">
                            <p:stCondLst>
                              <p:cond delay="1000"/>
                            </p:stCondLst>
                            <p:childTnLst>
                              <p:par>
                                <p:cTn id="104" presetID="22" presetClass="entr" presetSubtype="2" fill="hold" nodeType="afterEffect">
                                  <p:stCondLst>
                                    <p:cond delay="0"/>
                                  </p:stCondLst>
                                  <p:childTnLst>
                                    <p:set>
                                      <p:cBhvr>
                                        <p:cTn id="105" dur="1" fill="hold">
                                          <p:stCondLst>
                                            <p:cond delay="0"/>
                                          </p:stCondLst>
                                        </p:cTn>
                                        <p:tgtEl>
                                          <p:spTgt spid="257"/>
                                        </p:tgtEl>
                                        <p:attrNameLst>
                                          <p:attrName>style.visibility</p:attrName>
                                        </p:attrNameLst>
                                      </p:cBhvr>
                                      <p:to>
                                        <p:strVal val="visible"/>
                                      </p:to>
                                    </p:set>
                                    <p:animEffect transition="in" filter="wipe(right)">
                                      <p:cBhvr>
                                        <p:cTn id="106" dur="1000"/>
                                        <p:tgtEl>
                                          <p:spTgt spid="25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273"/>
                                        </p:tgtEl>
                                        <p:attrNameLst>
                                          <p:attrName>style.visibility</p:attrName>
                                        </p:attrNameLst>
                                      </p:cBhvr>
                                      <p:to>
                                        <p:strVal val="visible"/>
                                      </p:to>
                                    </p:set>
                                    <p:animEffect transition="in" filter="wipe(up)">
                                      <p:cBhvr>
                                        <p:cTn id="111" dur="500"/>
                                        <p:tgtEl>
                                          <p:spTgt spid="273"/>
                                        </p:tgtEl>
                                      </p:cBhvr>
                                    </p:animEffect>
                                  </p:childTnLst>
                                </p:cTn>
                              </p:par>
                            </p:childTnLst>
                          </p:cTn>
                        </p:par>
                        <p:par>
                          <p:cTn id="112" fill="hold">
                            <p:stCondLst>
                              <p:cond delay="500"/>
                            </p:stCondLst>
                            <p:childTnLst>
                              <p:par>
                                <p:cTn id="113" presetID="22" presetClass="entr" presetSubtype="2" fill="hold" grpId="0" nodeType="afterEffect">
                                  <p:stCondLst>
                                    <p:cond delay="0"/>
                                  </p:stCondLst>
                                  <p:childTnLst>
                                    <p:set>
                                      <p:cBhvr>
                                        <p:cTn id="114" dur="1" fill="hold">
                                          <p:stCondLst>
                                            <p:cond delay="0"/>
                                          </p:stCondLst>
                                        </p:cTn>
                                        <p:tgtEl>
                                          <p:spTgt spid="258"/>
                                        </p:tgtEl>
                                        <p:attrNameLst>
                                          <p:attrName>style.visibility</p:attrName>
                                        </p:attrNameLst>
                                      </p:cBhvr>
                                      <p:to>
                                        <p:strVal val="visible"/>
                                      </p:to>
                                    </p:set>
                                    <p:animEffect transition="in" filter="wipe(right)">
                                      <p:cBhvr>
                                        <p:cTn id="115" dur="1000"/>
                                        <p:tgtEl>
                                          <p:spTgt spid="258"/>
                                        </p:tgtEl>
                                      </p:cBhvr>
                                    </p:animEffect>
                                  </p:childTnLst>
                                </p:cTn>
                              </p:par>
                            </p:childTnLst>
                          </p:cTn>
                        </p:par>
                        <p:par>
                          <p:cTn id="116" fill="hold">
                            <p:stCondLst>
                              <p:cond delay="1500"/>
                            </p:stCondLst>
                            <p:childTnLst>
                              <p:par>
                                <p:cTn id="117" presetID="22" presetClass="entr" presetSubtype="8" fill="hold" nodeType="afterEffect">
                                  <p:stCondLst>
                                    <p:cond delay="0"/>
                                  </p:stCondLst>
                                  <p:childTnLst>
                                    <p:set>
                                      <p:cBhvr>
                                        <p:cTn id="118" dur="1" fill="hold">
                                          <p:stCondLst>
                                            <p:cond delay="0"/>
                                          </p:stCondLst>
                                        </p:cTn>
                                        <p:tgtEl>
                                          <p:spTgt spid="268"/>
                                        </p:tgtEl>
                                        <p:attrNameLst>
                                          <p:attrName>style.visibility</p:attrName>
                                        </p:attrNameLst>
                                      </p:cBhvr>
                                      <p:to>
                                        <p:strVal val="visible"/>
                                      </p:to>
                                    </p:set>
                                    <p:animEffect transition="in" filter="wipe(left)">
                                      <p:cBhvr>
                                        <p:cTn id="119"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p:bldP spid="213" grpId="0" animBg="1"/>
      <p:bldP spid="133" grpId="0" animBg="1"/>
      <p:bldP spid="179" grpId="0" animBg="1"/>
      <p:bldP spid="168" grpId="0" animBg="1"/>
      <p:bldP spid="202" grpId="0" animBg="1"/>
      <p:bldP spid="203" grpId="0" animBg="1"/>
      <p:bldP spid="204" grpId="0" animBg="1"/>
      <p:bldP spid="258" grpId="0" animBg="1"/>
      <p:bldP spid="166" grpId="0" animBg="1"/>
      <p:bldP spid="166" grpId="1" animBg="1"/>
    </p:bldLst>
  </p:timing>
</p:sld>
</file>

<file path=ppt/theme/theme1.xml><?xml version="1.0" encoding="utf-8"?>
<a:theme xmlns:a="http://schemas.openxmlformats.org/drawingml/2006/main" name="TMOD Presentations">
  <a:themeElements>
    <a:clrScheme name="Custom 5">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00000"/>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2D050"/>
        </a:solidFill>
        <a:ln w="38100">
          <a:noFill/>
          <a:round/>
          <a:headEnd/>
          <a:tailEnd/>
        </a:ln>
      </a:spPr>
      <a:bodyPr wrap="none" rtlCol="0" anchor="ctr"/>
      <a:lstStyle>
        <a:defPPr algn="ct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noFill/>
        <a:ln w="12700">
          <a:noFill/>
          <a:miter lim="800000"/>
          <a:headEnd type="none" w="sm" len="sm"/>
          <a:tailEnd type="none" w="sm" len="sm"/>
        </a:ln>
      </a:spPr>
      <a:bodyPr wrap="square">
        <a:spAutoFit/>
      </a:bodyPr>
      <a:lstStyle>
        <a:defPPr marL="112713" indent="-112713">
          <a:buFont typeface="Wingdings" pitchFamily="2" charset="2"/>
          <a:buChar char=""/>
          <a:defRPr sz="1000" b="1" dirty="0" smtClean="0">
            <a:solidFill>
              <a:srgbClr val="0033CC"/>
            </a:solidFill>
            <a:latin typeface="Arial" charset="0"/>
          </a:defRPr>
        </a:defPPr>
      </a:lstStyle>
    </a:tx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M&amp;C">
  <a:themeElements>
    <a:clrScheme name="SM&amp;C 8">
      <a:dk1>
        <a:srgbClr val="000000"/>
      </a:dk1>
      <a:lt1>
        <a:srgbClr val="FFFFFF"/>
      </a:lt1>
      <a:dk2>
        <a:srgbClr val="002F8C"/>
      </a:dk2>
      <a:lt2>
        <a:srgbClr val="808080"/>
      </a:lt2>
      <a:accent1>
        <a:srgbClr val="AAC9E9"/>
      </a:accent1>
      <a:accent2>
        <a:srgbClr val="FF0000"/>
      </a:accent2>
      <a:accent3>
        <a:srgbClr val="FFFFFF"/>
      </a:accent3>
      <a:accent4>
        <a:srgbClr val="000000"/>
      </a:accent4>
      <a:accent5>
        <a:srgbClr val="D2E1F2"/>
      </a:accent5>
      <a:accent6>
        <a:srgbClr val="E70000"/>
      </a:accent6>
      <a:hlink>
        <a:srgbClr val="0000CC"/>
      </a:hlink>
      <a:folHlink>
        <a:srgbClr val="800080"/>
      </a:folHlink>
    </a:clrScheme>
    <a:fontScheme name="SM&amp;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AC9E9"/>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solidFill>
          <a:srgbClr val="AAC9E9"/>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SM&amp;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M&amp;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M&amp;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M&amp;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M&amp;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M&amp;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M&amp;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M&amp;C 8">
        <a:dk1>
          <a:srgbClr val="000000"/>
        </a:dk1>
        <a:lt1>
          <a:srgbClr val="FFFFFF"/>
        </a:lt1>
        <a:dk2>
          <a:srgbClr val="002F8C"/>
        </a:dk2>
        <a:lt2>
          <a:srgbClr val="808080"/>
        </a:lt2>
        <a:accent1>
          <a:srgbClr val="AAC9E9"/>
        </a:accent1>
        <a:accent2>
          <a:srgbClr val="FF0000"/>
        </a:accent2>
        <a:accent3>
          <a:srgbClr val="FFFFFF"/>
        </a:accent3>
        <a:accent4>
          <a:srgbClr val="000000"/>
        </a:accent4>
        <a:accent5>
          <a:srgbClr val="D2E1F2"/>
        </a:accent5>
        <a:accent6>
          <a:srgbClr val="E70000"/>
        </a:accent6>
        <a:hlink>
          <a:srgbClr val="0000CC"/>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xCatchAll xmlns="25f6a79c-9e51-4cc2-9568-70cdbfeca892" xsi:nil="true"/>
    <lcf76f155ced4ddcb4097134ff3c332f xmlns="80c92021-dc2a-414c-a17a-c113050c8e6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5BEBE0DB848245BD51CE41005E9E59" ma:contentTypeVersion="13" ma:contentTypeDescription="Create a new document." ma:contentTypeScope="" ma:versionID="5749e0f7fbaf22e50992324a39959c43">
  <xsd:schema xmlns:xsd="http://www.w3.org/2001/XMLSchema" xmlns:xs="http://www.w3.org/2001/XMLSchema" xmlns:p="http://schemas.microsoft.com/office/2006/metadata/properties" xmlns:ns2="80c92021-dc2a-414c-a17a-c113050c8e61" xmlns:ns3="25f6a79c-9e51-4cc2-9568-70cdbfeca892" targetNamespace="http://schemas.microsoft.com/office/2006/metadata/properties" ma:root="true" ma:fieldsID="93f0d241629c567aa5cd88fb389a0f24" ns2:_="" ns3:_="">
    <xsd:import namespace="80c92021-dc2a-414c-a17a-c113050c8e61"/>
    <xsd:import namespace="25f6a79c-9e51-4cc2-9568-70cdbfeca89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c92021-dc2a-414c-a17a-c113050c8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b0c45c-efa5-47c3-97e2-c2605555d14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f6a79c-9e51-4cc2-9568-70cdbfeca89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e0853a9-57d1-4bc0-92fd-904cee866586}" ma:internalName="TaxCatchAll" ma:showField="CatchAllData" ma:web="25f6a79c-9e51-4cc2-9568-70cdbfeca8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62CBE6-C247-40AC-93F0-8D6DDB56BCC1}">
  <ds:schemaRefs>
    <ds:schemaRef ds:uri="http://purl.org/dc/terms/"/>
    <ds:schemaRef ds:uri="http://www.w3.org/XML/1998/namespace"/>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a3406150-628e-4dc5-bb8c-729601649439"/>
    <ds:schemaRef ds:uri="63cf218e-6ffa-4cf6-a876-6eb790eeed94"/>
  </ds:schemaRefs>
</ds:datastoreItem>
</file>

<file path=customXml/itemProps2.xml><?xml version="1.0" encoding="utf-8"?>
<ds:datastoreItem xmlns:ds="http://schemas.openxmlformats.org/officeDocument/2006/customXml" ds:itemID="{75F96CA0-7D0E-4AD2-A29C-235A673EFDA5}">
  <ds:schemaRefs>
    <ds:schemaRef ds:uri="http://schemas.microsoft.com/sharepoint/v3/contenttype/forms"/>
  </ds:schemaRefs>
</ds:datastoreItem>
</file>

<file path=customXml/itemProps3.xml><?xml version="1.0" encoding="utf-8"?>
<ds:datastoreItem xmlns:ds="http://schemas.openxmlformats.org/officeDocument/2006/customXml" ds:itemID="{885CE13F-3B76-491C-9AA3-D1808A1ACC7F}"/>
</file>

<file path=docProps/app.xml><?xml version="1.0" encoding="utf-8"?>
<Properties xmlns="http://schemas.openxmlformats.org/officeDocument/2006/extended-properties" xmlns:vt="http://schemas.openxmlformats.org/officeDocument/2006/docPropsVTypes">
  <Template/>
  <TotalTime>35988</TotalTime>
  <Pages>51</Pages>
  <Words>2495</Words>
  <Application>Microsoft Office PowerPoint</Application>
  <PresentationFormat>Letter Paper (8.5x11 in)</PresentationFormat>
  <Paragraphs>558</Paragraphs>
  <Slides>22</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Calibri</vt:lpstr>
      <vt:lpstr>Wingdings</vt:lpstr>
      <vt:lpstr>Trebuchet MS</vt:lpstr>
      <vt:lpstr>Tahoma</vt:lpstr>
      <vt:lpstr>Arial</vt:lpstr>
      <vt:lpstr>Bauhaus 93</vt:lpstr>
      <vt:lpstr>Arial Narrow</vt:lpstr>
      <vt:lpstr>Times New Roman</vt:lpstr>
      <vt:lpstr>TMOD Presentations</vt:lpstr>
      <vt:lpstr>SM&amp;C</vt:lpstr>
      <vt:lpstr>PowerPoint Presentation</vt:lpstr>
      <vt:lpstr>Agenda</vt:lpstr>
      <vt:lpstr>The Essential Message</vt:lpstr>
      <vt:lpstr>The Essential Message</vt:lpstr>
      <vt:lpstr>CCSDS – Scope and Origins</vt:lpstr>
      <vt:lpstr>On CCSDS Standards</vt:lpstr>
      <vt:lpstr>CCSDS Overview - Participation</vt:lpstr>
      <vt:lpstr>PowerPoint Presentation</vt:lpstr>
      <vt:lpstr>CCSDS Overview End-to-End Architecture</vt:lpstr>
      <vt:lpstr>CCSDS Structure and Organization</vt:lpstr>
      <vt:lpstr>CCSDS Relationships with ISO</vt:lpstr>
      <vt:lpstr>PowerPoint Presentation</vt:lpstr>
      <vt:lpstr>PowerPoint Presentation</vt:lpstr>
      <vt:lpstr>PowerPoint Presentation</vt:lpstr>
      <vt:lpstr>PowerPoint Presentation</vt:lpstr>
      <vt:lpstr>Online Resources</vt:lpstr>
      <vt:lpstr>CCSDS Summary</vt:lpstr>
      <vt:lpstr>PowerPoint Presentation</vt:lpstr>
      <vt:lpstr>Access to CCSDS General Announcements</vt:lpstr>
      <vt:lpstr>Access to CCSDS Technical WG info: www.ccsds.org &gt; CWE</vt:lpstr>
      <vt:lpstr>PowerPoint Presentation</vt:lpstr>
      <vt:lpstr>Field Guide to CCSDS Book Colors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 IOP3-CCSDS Presentation- IOAG consolidated comments</dc:title>
  <dc:subject>CCSDS Overview</dc:subject>
  <dc:creator>Mike Kearney</dc:creator>
  <cp:lastModifiedBy>Mike Kearney</cp:lastModifiedBy>
  <cp:revision>1200</cp:revision>
  <cp:lastPrinted>2001-11-29T04:39:41Z</cp:lastPrinted>
  <dcterms:created xsi:type="dcterms:W3CDTF">1998-05-20T16:00:08Z</dcterms:created>
  <dcterms:modified xsi:type="dcterms:W3CDTF">2024-04-05T20:39:00Z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0x010100315BEBE0DB848245BD51CE41005E9E59</vt:lpwstr>
  </property>
</Properties>
</file>